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42" r:id="rId1"/>
  </p:sldMasterIdLst>
  <p:sldIdLst>
    <p:sldId id="257" r:id="rId2"/>
    <p:sldId id="269" r:id="rId3"/>
    <p:sldId id="260" r:id="rId4"/>
    <p:sldId id="270" r:id="rId5"/>
    <p:sldId id="266" r:id="rId6"/>
    <p:sldId id="271" r:id="rId7"/>
    <p:sldId id="259" r:id="rId8"/>
    <p:sldId id="272" r:id="rId9"/>
    <p:sldId id="261" r:id="rId10"/>
    <p:sldId id="273" r:id="rId11"/>
    <p:sldId id="262" r:id="rId12"/>
    <p:sldId id="274" r:id="rId13"/>
    <p:sldId id="263" r:id="rId14"/>
    <p:sldId id="275" r:id="rId15"/>
    <p:sldId id="267" r:id="rId16"/>
    <p:sldId id="276" r:id="rId17"/>
    <p:sldId id="264" r:id="rId18"/>
    <p:sldId id="277" r:id="rId19"/>
    <p:sldId id="265" r:id="rId20"/>
    <p:sldId id="280" r:id="rId21"/>
    <p:sldId id="278" r:id="rId22"/>
    <p:sldId id="268" r:id="rId23"/>
    <p:sldId id="27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305" r:id="rId41"/>
    <p:sldId id="306" r:id="rId42"/>
    <p:sldId id="307" r:id="rId43"/>
    <p:sldId id="308" r:id="rId44"/>
    <p:sldId id="309" r:id="rId45"/>
    <p:sldId id="310" r:id="rId46"/>
    <p:sldId id="311" r:id="rId47"/>
    <p:sldId id="312" r:id="rId48"/>
    <p:sldId id="313" r:id="rId49"/>
    <p:sldId id="314" r:id="rId50"/>
    <p:sldId id="297" r:id="rId51"/>
    <p:sldId id="298" r:id="rId52"/>
    <p:sldId id="299" r:id="rId53"/>
    <p:sldId id="300" r:id="rId54"/>
    <p:sldId id="301" r:id="rId55"/>
    <p:sldId id="302" r:id="rId56"/>
    <p:sldId id="303" r:id="rId57"/>
    <p:sldId id="304" r:id="rId58"/>
    <p:sldId id="315" r:id="rId59"/>
    <p:sldId id="316"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36"/>
    <p:restoredTop sz="94626"/>
  </p:normalViewPr>
  <p:slideViewPr>
    <p:cSldViewPr snapToGrid="0">
      <p:cViewPr varScale="1">
        <p:scale>
          <a:sx n="121" d="100"/>
          <a:sy n="121" d="100"/>
        </p:scale>
        <p:origin x="8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8/28/24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259666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8/28/24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83729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8/28/24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61644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1B595-366B-43E2-A22E-EA6A78C03F06}" type="datetimeFigureOut">
              <a:rPr lang="en-US" smtClean="0"/>
              <a:t>8/28/24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520268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8/28/24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4844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341B595-366B-43E2-A22E-EA6A78C03F06}" type="datetimeFigureOut">
              <a:rPr lang="en-US" smtClean="0"/>
              <a:t>8/28/24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16271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341B595-366B-43E2-A22E-EA6A78C03F06}" type="datetimeFigureOut">
              <a:rPr lang="en-US" smtClean="0"/>
              <a:t>8/28/24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27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41B595-366B-43E2-A22E-EA6A78C03F06}" type="datetimeFigureOut">
              <a:rPr lang="en-US" smtClean="0"/>
              <a:t>8/28/24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60410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41B595-366B-43E2-A22E-EA6A78C03F06}" type="datetimeFigureOut">
              <a:rPr lang="en-US" smtClean="0"/>
              <a:t>8/28/24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100064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341B595-366B-43E2-A22E-EA6A78C03F06}" type="datetimeFigureOut">
              <a:rPr lang="en-US" smtClean="0"/>
              <a:t>8/28/24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57293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341B595-366B-43E2-A22E-EA6A78C03F06}" type="datetimeFigureOut">
              <a:rPr lang="en-US" smtClean="0"/>
              <a:t>8/28/24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20684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341B595-366B-43E2-A22E-EA6A78C03F06}" type="datetimeFigureOut">
              <a:rPr lang="en-US" smtClean="0"/>
              <a:t>8/28/24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363433103"/>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hyperlink" Target="https://medium.com/data-and-beyond/a-historical-investigation-into-the-beginning-of-computer-vision-8e86858254b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data-and-beyond/a-historical-investigation-into-the-beginning-of-computer-vision-8e86858254b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ibm.com/topics/computer-vis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orbes.com/sites/technology/article/what-is-ocr-technology/"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turingpost.com/p/cvhistory2"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235626691_The_Vision_of_David_Marr"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medium.com/data-and-beyond/a-historical-investigation-into-the-beginning-of-computer-vision-8e86858254b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data-and-beyond/a-historical-investigation-into-the-beginning-of-computer-vision-8e86858254bd"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medium.com/simply-dev/what-is-canny-edge-detection-cfefa272a8d0"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edium.com/simply-dev/what-is-canny-edge-detection-cfefa272a8d0"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hackaday.com/2020/08/20/russell-kirsch-pixel-pioneer-and-the-father-of-digital-imag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medium.com/data-and-beyond/a-historical-investigation-into-the-beginning-of-computer-vision-8e86858254b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data-and-beyond/a-historical-investigation-into-the-beginning-of-computer-vision-8e86858254bd"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irect.mit.edu/jocn/article/3/1/71/3025/Eigenfaces-for-Recogni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cs.cmu.edu/~efros/courses/AP06/Papers/cootes-eccv-98.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cs.cmu.edu/~efros/courses/LBMV07/Papers/csurka-eccv-04.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ear.inrialpes.fr/people/triggs/pubs/Dalal-cvpr05.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hackaday.com/2020/08/20/russell-kirsch-pixel-pioneer-and-the-father-of-digital-imagin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ndex.php?title=ImageNet&amp;oldid=1220649686" TargetMode="Externa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xybb.com/article/xu_fu_yong/92848502"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xa.biopapyrus.jp/deep-learning/cnn/object-detection/r-cnn.html"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arxiv.org/abs/1311.2524v5" TargetMode="External"/><Relationship Id="rId4" Type="http://schemas.openxmlformats.org/officeDocument/2006/relationships/hyperlink" Target="https://www.geeksforgeeks.org/r-cnn-region-based-cnns/"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xa.biopapyrus.jp/deep-learning/cnn/object-detection/yolo.htm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sion.com/article/8883996256/"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medium.com/@yurenju/2016-2018-%E5%B9%B4%E5%88%9D-netflix-%E6%8E%A8%E8%96%A6%E7%B4%80%E9%8C%84%E7%89%87-67e287c62a1c"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uthon.com/post/tutorials/notes-from-faster-r-cnn-to-mask-r-cnn/"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medium.com/@robdelacruz/frank-rosenblatts-perceptron-19fcce9d627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viso.ai/deep-learning/vision-transformer-vit/" TargetMode="External"/><Relationship Id="rId2" Type="http://schemas.openxmlformats.org/officeDocument/2006/relationships/hyperlink" Target="https://ar5iv.org/abs/2205.11239v1" TargetMode="External"/><Relationship Id="rId1" Type="http://schemas.openxmlformats.org/officeDocument/2006/relationships/slideLayout" Target="../slideLayouts/slideLayout2.xml"/><Relationship Id="rId4" Type="http://schemas.openxmlformats.org/officeDocument/2006/relationships/hyperlink" Target="https://visionplatform.ai/vision-transformers-vi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logs.novita.ai/everything-you-need-to-know-about-openai-clip/"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heaisummer.com/transformers-computer-visio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unfoldai.com/discovering-clip/" TargetMode="External"/><Relationship Id="rId2" Type="http://schemas.openxmlformats.org/officeDocument/2006/relationships/hyperlink" Target="https://openai.com/index/clip/?ref=ai-weirdness" TargetMode="Externa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blogs.novita.ai/everything-you-need-to-know-about-openai-clip/"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openai.com/index/hierarchical-text-conditional-image-generation-with-clip-latent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blogs.novita.ai/everything-you-need-to-know-about-openai-cli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blogs.novita.ai/everything-you-need-to-know-about-openai-clip/"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youtube.com/watch?v=LEslWkeY1tk"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news.cornell.edu/stories/2019/09/professors-perceptron-paved-way-ai-60-years-too-soo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uringpost.com/p/cvhistory2" TargetMode="External"/><Relationship Id="rId2" Type="http://schemas.openxmlformats.org/officeDocument/2006/relationships/hyperlink" Target="https://www.ibm.com/topics/computer-vis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uringpost.com/p/cvhistory2"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turingpost.com/p/cvhistory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uringpost.com/p/cvhistory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9662-89AE-6D17-2D03-C962839275B9}"/>
              </a:ext>
            </a:extLst>
          </p:cNvPr>
          <p:cNvSpPr>
            <a:spLocks noGrp="1"/>
          </p:cNvSpPr>
          <p:nvPr>
            <p:ph type="title"/>
          </p:nvPr>
        </p:nvSpPr>
        <p:spPr>
          <a:xfrm>
            <a:off x="804672" y="855088"/>
            <a:ext cx="5925310" cy="1477295"/>
          </a:xfrm>
        </p:spPr>
        <p:txBody>
          <a:bodyPr>
            <a:normAutofit/>
          </a:bodyPr>
          <a:lstStyle/>
          <a:p>
            <a:r>
              <a:rPr lang="en-US" sz="2700" b="1" kern="100" dirty="0">
                <a:effectLst/>
                <a:latin typeface="Times New Roman" panose="02020603050405020304" pitchFamily="18" charset="0"/>
                <a:ea typeface="Aptos" panose="020B0004020202020204" pitchFamily="34" charset="0"/>
                <a:cs typeface="Times New Roman" panose="02020603050405020304" pitchFamily="18" charset="0"/>
              </a:rPr>
              <a:t>Historical Timeline of Computer Vision</a:t>
            </a:r>
            <a:br>
              <a:rPr lang="en-US" sz="1900" dirty="0"/>
            </a:br>
            <a:endParaRPr lang="en-US" sz="1900" dirty="0"/>
          </a:p>
        </p:txBody>
      </p:sp>
      <p:sp>
        <p:nvSpPr>
          <p:cNvPr id="3" name="Content Placeholder 2">
            <a:extLst>
              <a:ext uri="{FF2B5EF4-FFF2-40B4-BE49-F238E27FC236}">
                <a16:creationId xmlns:a16="http://schemas.microsoft.com/office/drawing/2014/main" id="{A322EFD7-9113-B023-6D81-B2CDCE3EDD1D}"/>
              </a:ext>
            </a:extLst>
          </p:cNvPr>
          <p:cNvSpPr>
            <a:spLocks noGrp="1"/>
          </p:cNvSpPr>
          <p:nvPr>
            <p:ph idx="1"/>
          </p:nvPr>
        </p:nvSpPr>
        <p:spPr>
          <a:xfrm>
            <a:off x="1096220" y="2650883"/>
            <a:ext cx="5218441" cy="2736126"/>
          </a:xfrm>
        </p:spPr>
        <p:txBody>
          <a:bodyPr>
            <a:normAutofit fontScale="70000" lnSpcReduction="20000"/>
          </a:bodyPr>
          <a:lstStyle/>
          <a:p>
            <a:pPr marL="0" indent="0" algn="ctr">
              <a:buNone/>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ITAI 1378- </a:t>
            </a:r>
            <a:r>
              <a:rPr lang="en-US" i="1" kern="100" dirty="0">
                <a:effectLst/>
                <a:latin typeface="Times New Roman" panose="02020603050405020304" pitchFamily="18" charset="0"/>
                <a:ea typeface="Aptos" panose="020B0004020202020204" pitchFamily="34" charset="0"/>
                <a:cs typeface="Times New Roman" panose="02020603050405020304" pitchFamily="18" charset="0"/>
              </a:rPr>
              <a:t>Introduction to Computer Vision</a:t>
            </a:r>
          </a:p>
          <a:p>
            <a:pPr marL="0" indent="0" algn="ctr">
              <a:buNone/>
            </a:pPr>
            <a:r>
              <a:rPr lang="en-US" b="1" kern="100" dirty="0">
                <a:effectLst/>
                <a:latin typeface="Times New Roman" panose="02020603050405020304" pitchFamily="18" charset="0"/>
                <a:ea typeface="Aptos" panose="020B0004020202020204" pitchFamily="34" charset="0"/>
                <a:cs typeface="Times New Roman" panose="02020603050405020304" pitchFamily="18" charset="0"/>
              </a:rPr>
              <a:t>Professor: Patricia McManus </a:t>
            </a:r>
          </a:p>
          <a:p>
            <a:pPr marL="0" indent="0" algn="ctr">
              <a:buNone/>
            </a:pPr>
            <a:endParaRPr lang="en-US" b="1" kern="100" dirty="0">
              <a:latin typeface="Times New Roman" panose="02020603050405020304" pitchFamily="18" charset="0"/>
              <a:ea typeface="Aptos" panose="020B0004020202020204" pitchFamily="34" charset="0"/>
              <a:cs typeface="Times New Roman" panose="02020603050405020304" pitchFamily="18" charset="0"/>
            </a:endParaRPr>
          </a:p>
          <a:p>
            <a:pPr marL="0" indent="0" algn="ctr">
              <a:buNone/>
            </a:pPr>
            <a:r>
              <a:rPr lang="en-US" b="1" kern="100" dirty="0">
                <a:effectLst/>
                <a:latin typeface="Times New Roman" panose="02020603050405020304" pitchFamily="18" charset="0"/>
                <a:ea typeface="Aptos" panose="020B0004020202020204" pitchFamily="34" charset="0"/>
                <a:cs typeface="Times New Roman" panose="02020603050405020304" pitchFamily="18" charset="0"/>
              </a:rPr>
              <a:t>Group 4</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0" indent="0" algn="ctr">
              <a:buNone/>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Kaire</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Campomanes</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0" indent="0" algn="ctr">
              <a:buNone/>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Dallas Foster</a:t>
            </a:r>
          </a:p>
          <a:p>
            <a:pPr marL="0" indent="0" algn="ctr">
              <a:buNone/>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Elijah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Ghaya</a:t>
            </a:r>
            <a:endParaRPr lang="en-US" kern="100" dirty="0">
              <a:latin typeface="Times New Roman" panose="02020603050405020304" pitchFamily="18" charset="0"/>
              <a:ea typeface="Aptos" panose="020B0004020202020204" pitchFamily="34" charset="0"/>
              <a:cs typeface="Times New Roman" panose="02020603050405020304" pitchFamily="18" charset="0"/>
            </a:endParaRPr>
          </a:p>
          <a:p>
            <a:pPr marL="0" indent="0" algn="ctr">
              <a:buNone/>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Hisham Macaraya</a:t>
            </a:r>
          </a:p>
          <a:p>
            <a:pPr marL="0" indent="0" algn="ctr">
              <a:buNone/>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Katherine Stanton</a:t>
            </a:r>
            <a:br>
              <a:rPr lang="en-US" kern="100" dirty="0">
                <a:effectLst/>
                <a:latin typeface="Aptos" panose="020B0004020202020204" pitchFamily="34" charset="0"/>
                <a:ea typeface="Aptos" panose="020B0004020202020204" pitchFamily="34" charset="0"/>
                <a:cs typeface="Times New Roman" panose="02020603050405020304" pitchFamily="18" charset="0"/>
              </a:rPr>
            </a:br>
            <a:endParaRPr lang="en-US" i="1" dirty="0"/>
          </a:p>
        </p:txBody>
      </p:sp>
      <p:pic>
        <p:nvPicPr>
          <p:cNvPr id="5" name="Picture 4" descr="CPU with binary numbers and blueprint">
            <a:extLst>
              <a:ext uri="{FF2B5EF4-FFF2-40B4-BE49-F238E27FC236}">
                <a16:creationId xmlns:a16="http://schemas.microsoft.com/office/drawing/2014/main" id="{55C88B38-BD16-52D8-F7ED-672BFF7A2BEE}"/>
              </a:ext>
            </a:extLst>
          </p:cNvPr>
          <p:cNvPicPr>
            <a:picLocks noChangeAspect="1"/>
          </p:cNvPicPr>
          <p:nvPr/>
        </p:nvPicPr>
        <p:blipFill>
          <a:blip r:embed="rId4"/>
          <a:srcRect l="33366" r="28434"/>
          <a:stretch/>
        </p:blipFill>
        <p:spPr>
          <a:xfrm>
            <a:off x="7534654" y="10"/>
            <a:ext cx="4657345" cy="6857990"/>
          </a:xfrm>
          <a:prstGeom prst="rect">
            <a:avLst/>
          </a:prstGeom>
        </p:spPr>
      </p:pic>
      <p:pic>
        <p:nvPicPr>
          <p:cNvPr id="4" name="e320736e-b7ea-4f77-a6cf-ea29193f0d35.mp3">
            <a:hlinkClick r:id="" action="ppaction://media"/>
            <a:extLst>
              <a:ext uri="{FF2B5EF4-FFF2-40B4-BE49-F238E27FC236}">
                <a16:creationId xmlns:a16="http://schemas.microsoft.com/office/drawing/2014/main" id="{A98D39C3-2CFB-A4C1-341C-86393B4817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73128" y="5535180"/>
            <a:ext cx="812800" cy="812800"/>
          </a:xfrm>
          <a:prstGeom prst="rect">
            <a:avLst/>
          </a:prstGeom>
        </p:spPr>
      </p:pic>
      <p:sp>
        <p:nvSpPr>
          <p:cNvPr id="7" name="TextBox 6">
            <a:extLst>
              <a:ext uri="{FF2B5EF4-FFF2-40B4-BE49-F238E27FC236}">
                <a16:creationId xmlns:a16="http://schemas.microsoft.com/office/drawing/2014/main" id="{305A8110-8E1D-8D39-813E-79ABDE0B7FFD}"/>
              </a:ext>
            </a:extLst>
          </p:cNvPr>
          <p:cNvSpPr txBox="1"/>
          <p:nvPr/>
        </p:nvSpPr>
        <p:spPr>
          <a:xfrm>
            <a:off x="2874787" y="5864412"/>
            <a:ext cx="28383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Text to speech courtesy of Amazon Polly</a:t>
            </a:r>
          </a:p>
        </p:txBody>
      </p:sp>
    </p:spTree>
    <p:extLst>
      <p:ext uri="{BB962C8B-B14F-4D97-AF65-F5344CB8AC3E}">
        <p14:creationId xmlns:p14="http://schemas.microsoft.com/office/powerpoint/2010/main" val="233417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AAB1-CAB4-95CA-5B95-B0A040899CA3}"/>
              </a:ext>
            </a:extLst>
          </p:cNvPr>
          <p:cNvSpPr>
            <a:spLocks noGrp="1"/>
          </p:cNvSpPr>
          <p:nvPr>
            <p:ph type="title"/>
          </p:nvPr>
        </p:nvSpPr>
        <p:spPr/>
        <p:txBody>
          <a:bodyPr/>
          <a:lstStyle/>
          <a:p>
            <a:r>
              <a:rPr lang="en-US" dirty="0"/>
              <a:t>1966- The summer Vision </a:t>
            </a:r>
            <a:r>
              <a:rPr lang="en-US" dirty="0" err="1"/>
              <a:t>ProJect</a:t>
            </a:r>
            <a:endParaRPr lang="en-US" dirty="0"/>
          </a:p>
        </p:txBody>
      </p:sp>
      <p:sp>
        <p:nvSpPr>
          <p:cNvPr id="3" name="Content Placeholder 2">
            <a:extLst>
              <a:ext uri="{FF2B5EF4-FFF2-40B4-BE49-F238E27FC236}">
                <a16:creationId xmlns:a16="http://schemas.microsoft.com/office/drawing/2014/main" id="{AB99A7FE-7A52-1670-1D2A-845D00679982}"/>
              </a:ext>
            </a:extLst>
          </p:cNvPr>
          <p:cNvSpPr>
            <a:spLocks noGrp="1"/>
          </p:cNvSpPr>
          <p:nvPr>
            <p:ph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In </a:t>
            </a:r>
            <a:r>
              <a:rPr lang="en-US" sz="1800" b="1" dirty="0">
                <a:effectLst/>
                <a:latin typeface="Aptos" panose="020B0004020202020204" pitchFamily="34" charset="0"/>
                <a:ea typeface="Aptos" panose="020B0004020202020204" pitchFamily="34" charset="0"/>
                <a:cs typeface="Times New Roman" panose="02020603050405020304" pitchFamily="18" charset="0"/>
              </a:rPr>
              <a:t>1966</a:t>
            </a:r>
            <a:r>
              <a:rPr lang="en-US" sz="1800" dirty="0">
                <a:effectLst/>
                <a:latin typeface="Aptos" panose="020B0004020202020204" pitchFamily="34" charset="0"/>
                <a:ea typeface="Aptos" panose="020B0004020202020204" pitchFamily="34" charset="0"/>
                <a:cs typeface="Times New Roman" panose="02020603050405020304" pitchFamily="18" charset="0"/>
              </a:rPr>
              <a:t>, MIT professors Seymour </a:t>
            </a:r>
            <a:r>
              <a:rPr lang="en-US" sz="1800" dirty="0" err="1">
                <a:effectLst/>
                <a:latin typeface="Aptos" panose="020B0004020202020204" pitchFamily="34" charset="0"/>
                <a:ea typeface="Aptos" panose="020B0004020202020204" pitchFamily="34" charset="0"/>
                <a:cs typeface="Times New Roman" panose="02020603050405020304" pitchFamily="18" charset="0"/>
              </a:rPr>
              <a:t>Papert</a:t>
            </a:r>
            <a:r>
              <a:rPr lang="en-US" sz="1800" dirty="0">
                <a:effectLst/>
                <a:latin typeface="Aptos" panose="020B0004020202020204" pitchFamily="34" charset="0"/>
                <a:ea typeface="Aptos" panose="020B0004020202020204" pitchFamily="34" charset="0"/>
                <a:cs typeface="Times New Roman" panose="02020603050405020304" pitchFamily="18" charset="0"/>
              </a:rPr>
              <a:t> and Marvin </a:t>
            </a:r>
            <a:r>
              <a:rPr lang="en-US" sz="1800" dirty="0" err="1">
                <a:effectLst/>
                <a:latin typeface="Aptos" panose="020B0004020202020204" pitchFamily="34" charset="0"/>
                <a:ea typeface="Aptos" panose="020B0004020202020204" pitchFamily="34" charset="0"/>
                <a:cs typeface="Times New Roman" panose="02020603050405020304" pitchFamily="18" charset="0"/>
              </a:rPr>
              <a:t>Minksy</a:t>
            </a:r>
            <a:r>
              <a:rPr lang="en-US" sz="1800" dirty="0">
                <a:effectLst/>
                <a:latin typeface="Aptos" panose="020B0004020202020204" pitchFamily="34" charset="0"/>
                <a:ea typeface="Aptos" panose="020B0004020202020204" pitchFamily="34" charset="0"/>
                <a:cs typeface="Times New Roman" panose="02020603050405020304" pitchFamily="18" charset="0"/>
              </a:rPr>
              <a:t>, formed the Summer Vision Project with the intent of addressing problems in machine vision of the time and with the hopes of progressing development of pattern recognition. </a:t>
            </a:r>
            <a:r>
              <a:rPr lang="en-US" sz="1800" dirty="0" err="1">
                <a:effectLst/>
                <a:latin typeface="Aptos" panose="020B0004020202020204" pitchFamily="34" charset="0"/>
                <a:ea typeface="Aptos" panose="020B0004020202020204" pitchFamily="34" charset="0"/>
                <a:cs typeface="Times New Roman" panose="02020603050405020304" pitchFamily="18" charset="0"/>
              </a:rPr>
              <a:t>Abirami</a:t>
            </a:r>
            <a:r>
              <a:rPr lang="en-US" sz="1800" dirty="0">
                <a:effectLst/>
                <a:latin typeface="Aptos" panose="020B0004020202020204" pitchFamily="34" charset="0"/>
                <a:ea typeface="Aptos" panose="020B0004020202020204" pitchFamily="34" charset="0"/>
                <a:cs typeface="Times New Roman" panose="02020603050405020304" pitchFamily="18" charset="0"/>
              </a:rPr>
              <a:t> Vina for </a:t>
            </a:r>
            <a:r>
              <a:rPr lang="en-US" sz="1800" i="1" dirty="0">
                <a:effectLst/>
                <a:latin typeface="Aptos" panose="020B0004020202020204" pitchFamily="34" charset="0"/>
                <a:ea typeface="Aptos" panose="020B0004020202020204" pitchFamily="34" charset="0"/>
                <a:cs typeface="Times New Roman" panose="02020603050405020304" pitchFamily="18" charset="0"/>
              </a:rPr>
              <a:t>Medium</a:t>
            </a:r>
            <a:r>
              <a:rPr lang="en-US" sz="1800" dirty="0">
                <a:effectLst/>
                <a:latin typeface="Aptos" panose="020B0004020202020204" pitchFamily="34" charset="0"/>
                <a:ea typeface="Aptos" panose="020B0004020202020204" pitchFamily="34" charset="0"/>
                <a:cs typeface="Times New Roman" panose="02020603050405020304" pitchFamily="18" charset="0"/>
              </a:rPr>
              <a:t> states; </a:t>
            </a:r>
            <a:r>
              <a:rPr lang="en-US" sz="1800" dirty="0" err="1">
                <a:effectLst/>
                <a:latin typeface="Aptos" panose="020B0004020202020204" pitchFamily="34" charset="0"/>
                <a:ea typeface="Aptos" panose="020B0004020202020204" pitchFamily="34" charset="0"/>
                <a:cs typeface="Times New Roman" panose="02020603050405020304" pitchFamily="18" charset="0"/>
              </a:rPr>
              <a:t>Papert</a:t>
            </a:r>
            <a:r>
              <a:rPr lang="en-US" sz="18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Minksy</a:t>
            </a:r>
            <a:r>
              <a:rPr lang="en-US" sz="1800" dirty="0">
                <a:effectLst/>
                <a:latin typeface="Aptos" panose="020B0004020202020204" pitchFamily="34" charset="0"/>
                <a:ea typeface="Aptos" panose="020B0004020202020204" pitchFamily="34" charset="0"/>
                <a:cs typeface="Times New Roman" panose="02020603050405020304" pitchFamily="18" charset="0"/>
              </a:rPr>
              <a:t> challenged students to “develop a significant component of a visual system in one summer. The students tried to create a platform capable of automatically differentiating between the foreground and background in images, as well as extracting distinct objects without any overlapping, all from real-world scenes.” </a:t>
            </a:r>
            <a:r>
              <a:rPr lang="en-US" sz="18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dirty="0">
                <a:effectLst/>
              </a:rPr>
              <a:t> </a:t>
            </a:r>
            <a:endParaRPr lang="en-US" dirty="0"/>
          </a:p>
        </p:txBody>
      </p:sp>
      <p:sp>
        <p:nvSpPr>
          <p:cNvPr id="4" name="TextBox 3">
            <a:extLst>
              <a:ext uri="{FF2B5EF4-FFF2-40B4-BE49-F238E27FC236}">
                <a16:creationId xmlns:a16="http://schemas.microsoft.com/office/drawing/2014/main" id="{CDE0B727-B476-DA27-EE2E-D5DAC77C933D}"/>
              </a:ext>
            </a:extLst>
          </p:cNvPr>
          <p:cNvSpPr txBox="1"/>
          <p:nvPr/>
        </p:nvSpPr>
        <p:spPr>
          <a:xfrm>
            <a:off x="3475074" y="5555361"/>
            <a:ext cx="5241852" cy="923330"/>
          </a:xfrm>
          <a:prstGeom prst="rect">
            <a:avLst/>
          </a:prstGeom>
          <a:noFill/>
        </p:spPr>
        <p:txBody>
          <a:bodyPr wrap="square" rtlCol="0">
            <a:spAutoFit/>
          </a:bodyPr>
          <a:lstStyle/>
          <a:p>
            <a:pPr marR="0" lvl="0">
              <a:spcBef>
                <a:spcPts val="0"/>
              </a:spcBef>
              <a:spcAft>
                <a:spcPts val="0"/>
              </a:spcAft>
            </a:pP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https://medium.com/data-and-beyond/a-historical-investigation-into-the-beginning-of-computer-vision-8e86858254bd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5C95AA3-5630-81F2-D671-541C589ED80E}"/>
              </a:ext>
            </a:extLst>
          </p:cNvPr>
          <p:cNvSpPr txBox="1"/>
          <p:nvPr/>
        </p:nvSpPr>
        <p:spPr>
          <a:xfrm>
            <a:off x="2231136" y="5741581"/>
            <a:ext cx="1243938" cy="369332"/>
          </a:xfrm>
          <a:prstGeom prst="rect">
            <a:avLst/>
          </a:prstGeom>
          <a:noFill/>
        </p:spPr>
        <p:txBody>
          <a:bodyPr wrap="square" rtlCol="0">
            <a:spAutoFit/>
          </a:bodyPr>
          <a:lstStyle/>
          <a:p>
            <a:r>
              <a:rPr lang="en-US" dirty="0"/>
              <a:t>Source: [4]</a:t>
            </a:r>
          </a:p>
        </p:txBody>
      </p:sp>
    </p:spTree>
    <p:extLst>
      <p:ext uri="{BB962C8B-B14F-4D97-AF65-F5344CB8AC3E}">
        <p14:creationId xmlns:p14="http://schemas.microsoft.com/office/powerpoint/2010/main" val="316002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6" y="315335"/>
            <a:ext cx="7729728" cy="1188720"/>
          </a:xfrm>
        </p:spPr>
        <p:txBody>
          <a:bodyPr/>
          <a:lstStyle/>
          <a:p>
            <a:r>
              <a:rPr lang="en-US" dirty="0"/>
              <a:t>1966- The summer Vision </a:t>
            </a:r>
            <a:r>
              <a:rPr lang="en-US" dirty="0" err="1"/>
              <a:t>ProJect</a:t>
            </a:r>
            <a:endParaRPr lang="en-US" dirty="0"/>
          </a:p>
        </p:txBody>
      </p:sp>
      <p:pic>
        <p:nvPicPr>
          <p:cNvPr id="5" name="Content Placeholder 4" descr="A paper with text on it&#10;&#10;Description automatically generated">
            <a:extLst>
              <a:ext uri="{FF2B5EF4-FFF2-40B4-BE49-F238E27FC236}">
                <a16:creationId xmlns:a16="http://schemas.microsoft.com/office/drawing/2014/main" id="{55676DB1-71C9-25DA-058C-8A2A568791ED}"/>
              </a:ext>
            </a:extLst>
          </p:cNvPr>
          <p:cNvPicPr>
            <a:picLocks noGrp="1" noChangeAspect="1"/>
          </p:cNvPicPr>
          <p:nvPr>
            <p:ph idx="1"/>
          </p:nvPr>
        </p:nvPicPr>
        <p:blipFill>
          <a:blip r:embed="rId2"/>
          <a:stretch>
            <a:fillRect/>
          </a:stretch>
        </p:blipFill>
        <p:spPr>
          <a:xfrm>
            <a:off x="2835965" y="1881810"/>
            <a:ext cx="6427305" cy="3882886"/>
          </a:xfrm>
        </p:spPr>
      </p:pic>
      <p:sp>
        <p:nvSpPr>
          <p:cNvPr id="6" name="TextBox 5">
            <a:extLst>
              <a:ext uri="{FF2B5EF4-FFF2-40B4-BE49-F238E27FC236}">
                <a16:creationId xmlns:a16="http://schemas.microsoft.com/office/drawing/2014/main" id="{8E902046-C573-4418-37D0-19CF312ECF07}"/>
              </a:ext>
            </a:extLst>
          </p:cNvPr>
          <p:cNvSpPr txBox="1"/>
          <p:nvPr/>
        </p:nvSpPr>
        <p:spPr>
          <a:xfrm>
            <a:off x="3167270" y="5945970"/>
            <a:ext cx="6096000" cy="923330"/>
          </a:xfrm>
          <a:prstGeom prst="rect">
            <a:avLst/>
          </a:prstGeom>
          <a:noFill/>
        </p:spPr>
        <p:txBody>
          <a:bodyPr wrap="square" rtlCol="0">
            <a:spAutoFit/>
          </a:bodyPr>
          <a:lstStyle/>
          <a:p>
            <a:r>
              <a:rPr lang="en-US" dirty="0"/>
              <a:t>Source: </a:t>
            </a:r>
            <a:r>
              <a:rPr lang="en-US" dirty="0">
                <a:hlinkClick r:id="rId3"/>
              </a:rPr>
              <a:t>https://</a:t>
            </a:r>
            <a:r>
              <a:rPr lang="en-US" dirty="0" err="1">
                <a:hlinkClick r:id="rId3"/>
              </a:rPr>
              <a:t>medium.com</a:t>
            </a:r>
            <a:r>
              <a:rPr lang="en-US" dirty="0">
                <a:hlinkClick r:id="rId3"/>
              </a:rPr>
              <a:t>/data-and-beyond/a-historical-investigation-into-the-beginning-of-computer-vision-8e86858254bd</a:t>
            </a:r>
            <a:endParaRPr lang="en-US" dirty="0"/>
          </a:p>
        </p:txBody>
      </p:sp>
    </p:spTree>
    <p:extLst>
      <p:ext uri="{BB962C8B-B14F-4D97-AF65-F5344CB8AC3E}">
        <p14:creationId xmlns:p14="http://schemas.microsoft.com/office/powerpoint/2010/main" val="342434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464A-A3B4-DEC1-1A0F-4777249E94AD}"/>
              </a:ext>
            </a:extLst>
          </p:cNvPr>
          <p:cNvSpPr>
            <a:spLocks noGrp="1"/>
          </p:cNvSpPr>
          <p:nvPr>
            <p:ph type="title"/>
          </p:nvPr>
        </p:nvSpPr>
        <p:spPr/>
        <p:txBody>
          <a:bodyPr/>
          <a:lstStyle/>
          <a:p>
            <a:r>
              <a:rPr lang="en-US" dirty="0"/>
              <a:t>1974 – Optical Character Recognition (OCR)</a:t>
            </a:r>
          </a:p>
        </p:txBody>
      </p:sp>
      <p:sp>
        <p:nvSpPr>
          <p:cNvPr id="3" name="Content Placeholder 2">
            <a:extLst>
              <a:ext uri="{FF2B5EF4-FFF2-40B4-BE49-F238E27FC236}">
                <a16:creationId xmlns:a16="http://schemas.microsoft.com/office/drawing/2014/main" id="{5D51913D-FD51-35FE-F3CA-D6822EB39911}"/>
              </a:ext>
            </a:extLst>
          </p:cNvPr>
          <p:cNvSpPr>
            <a:spLocks noGrp="1"/>
          </p:cNvSpPr>
          <p:nvPr>
            <p:ph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In </a:t>
            </a:r>
            <a:r>
              <a:rPr lang="en-US" sz="1800" b="1" dirty="0">
                <a:effectLst/>
                <a:latin typeface="Aptos" panose="020B0004020202020204" pitchFamily="34" charset="0"/>
                <a:ea typeface="Aptos" panose="020B0004020202020204" pitchFamily="34" charset="0"/>
                <a:cs typeface="Times New Roman" panose="02020603050405020304" pitchFamily="18" charset="0"/>
              </a:rPr>
              <a:t>1974</a:t>
            </a:r>
            <a:r>
              <a:rPr lang="en-US" sz="1800" dirty="0">
                <a:effectLst/>
                <a:latin typeface="Aptos" panose="020B0004020202020204" pitchFamily="34" charset="0"/>
                <a:ea typeface="Aptos" panose="020B0004020202020204" pitchFamily="34" charset="0"/>
                <a:cs typeface="Times New Roman" panose="02020603050405020304" pitchFamily="18" charset="0"/>
              </a:rPr>
              <a:t>, optical character recognition (OCR) technology was introduced and according to IBM, OCR “could recognize text printed in any font or typeface.” </a:t>
            </a:r>
            <a:r>
              <a:rPr lang="en-US" sz="18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1800" dirty="0">
                <a:effectLst/>
                <a:latin typeface="Aptos" panose="020B0004020202020204" pitchFamily="34" charset="0"/>
                <a:ea typeface="Aptos" panose="020B0004020202020204" pitchFamily="34" charset="0"/>
                <a:cs typeface="Times New Roman" panose="02020603050405020304" pitchFamily="18" charset="0"/>
              </a:rPr>
              <a:t> This technology would eventually lend itself to “document and invoice processing, vehicle plate recognition, mobile payments, machine conversion and other common applications.”</a:t>
            </a:r>
            <a:r>
              <a:rPr lang="en-US" dirty="0">
                <a:effectLst/>
              </a:rPr>
              <a:t> </a:t>
            </a:r>
          </a:p>
          <a:p>
            <a:endParaRPr lang="en-US" dirty="0"/>
          </a:p>
          <a:p>
            <a:endParaRPr lang="en-US" dirty="0"/>
          </a:p>
          <a:p>
            <a:r>
              <a:rPr lang="en-US" dirty="0"/>
              <a:t>Source: [1]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https://www.ibm.com/topics/computer-vision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264717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6" y="284208"/>
            <a:ext cx="7729728" cy="1188720"/>
          </a:xfrm>
        </p:spPr>
        <p:txBody>
          <a:bodyPr/>
          <a:lstStyle/>
          <a:p>
            <a:r>
              <a:rPr lang="en-US" dirty="0"/>
              <a:t>1974 – Optical Character Recognition (OCR)</a:t>
            </a:r>
          </a:p>
        </p:txBody>
      </p:sp>
      <p:pic>
        <p:nvPicPr>
          <p:cNvPr id="5" name="Content Placeholder 4" descr="A group of icons with different symbols&#10;&#10;Description automatically generated with medium confidence">
            <a:extLst>
              <a:ext uri="{FF2B5EF4-FFF2-40B4-BE49-F238E27FC236}">
                <a16:creationId xmlns:a16="http://schemas.microsoft.com/office/drawing/2014/main" id="{7CFBABD5-84D1-2422-AE2F-86379F8D19B1}"/>
              </a:ext>
            </a:extLst>
          </p:cNvPr>
          <p:cNvPicPr>
            <a:picLocks noGrp="1" noChangeAspect="1"/>
          </p:cNvPicPr>
          <p:nvPr>
            <p:ph idx="1"/>
          </p:nvPr>
        </p:nvPicPr>
        <p:blipFill>
          <a:blip r:embed="rId2"/>
          <a:stretch>
            <a:fillRect/>
          </a:stretch>
        </p:blipFill>
        <p:spPr>
          <a:xfrm>
            <a:off x="3032939" y="1777188"/>
            <a:ext cx="6126122" cy="3101975"/>
          </a:xfrm>
        </p:spPr>
      </p:pic>
      <p:sp>
        <p:nvSpPr>
          <p:cNvPr id="6" name="TextBox 5">
            <a:extLst>
              <a:ext uri="{FF2B5EF4-FFF2-40B4-BE49-F238E27FC236}">
                <a16:creationId xmlns:a16="http://schemas.microsoft.com/office/drawing/2014/main" id="{9FE2CDD4-6A53-EFD0-2033-1372E4416B3B}"/>
              </a:ext>
            </a:extLst>
          </p:cNvPr>
          <p:cNvSpPr txBox="1"/>
          <p:nvPr/>
        </p:nvSpPr>
        <p:spPr>
          <a:xfrm>
            <a:off x="3207046" y="5183423"/>
            <a:ext cx="5777908" cy="923330"/>
          </a:xfrm>
          <a:prstGeom prst="rect">
            <a:avLst/>
          </a:prstGeom>
          <a:noFill/>
        </p:spPr>
        <p:txBody>
          <a:bodyPr wrap="square" rtlCol="0">
            <a:spAutoFit/>
          </a:bodyPr>
          <a:lstStyle/>
          <a:p>
            <a:r>
              <a:rPr lang="en-US" dirty="0"/>
              <a:t>Source: </a:t>
            </a:r>
            <a:r>
              <a:rPr lang="en-US" dirty="0">
                <a:hlinkClick r:id="rId3"/>
              </a:rPr>
              <a:t>https://</a:t>
            </a:r>
            <a:r>
              <a:rPr lang="en-US" dirty="0" err="1">
                <a:hlinkClick r:id="rId3"/>
              </a:rPr>
              <a:t>www.forbes.com</a:t>
            </a:r>
            <a:r>
              <a:rPr lang="en-US" dirty="0">
                <a:hlinkClick r:id="rId3"/>
              </a:rPr>
              <a:t>/sites/technology/article/what-is-</a:t>
            </a:r>
            <a:r>
              <a:rPr lang="en-US" dirty="0" err="1">
                <a:hlinkClick r:id="rId3"/>
              </a:rPr>
              <a:t>ocr</a:t>
            </a:r>
            <a:r>
              <a:rPr lang="en-US" dirty="0">
                <a:hlinkClick r:id="rId3"/>
              </a:rPr>
              <a:t>-technology/</a:t>
            </a:r>
            <a:endParaRPr lang="en-US" dirty="0"/>
          </a:p>
        </p:txBody>
      </p:sp>
    </p:spTree>
    <p:extLst>
      <p:ext uri="{BB962C8B-B14F-4D97-AF65-F5344CB8AC3E}">
        <p14:creationId xmlns:p14="http://schemas.microsoft.com/office/powerpoint/2010/main" val="1790079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E2C1-341D-50A2-7AAE-AC393815609B}"/>
              </a:ext>
            </a:extLst>
          </p:cNvPr>
          <p:cNvSpPr>
            <a:spLocks noGrp="1"/>
          </p:cNvSpPr>
          <p:nvPr>
            <p:ph type="title"/>
          </p:nvPr>
        </p:nvSpPr>
        <p:spPr/>
        <p:txBody>
          <a:bodyPr/>
          <a:lstStyle/>
          <a:p>
            <a:r>
              <a:rPr lang="en-US" dirty="0"/>
              <a:t>1976-1979 – Theory of Binocular Stereopsis </a:t>
            </a:r>
          </a:p>
        </p:txBody>
      </p:sp>
      <p:sp>
        <p:nvSpPr>
          <p:cNvPr id="3" name="Content Placeholder 2">
            <a:extLst>
              <a:ext uri="{FF2B5EF4-FFF2-40B4-BE49-F238E27FC236}">
                <a16:creationId xmlns:a16="http://schemas.microsoft.com/office/drawing/2014/main" id="{6581C5AB-20F4-A6E6-0A5A-C1C28B9F857E}"/>
              </a:ext>
            </a:extLst>
          </p:cNvPr>
          <p:cNvSpPr>
            <a:spLocks noGrp="1"/>
          </p:cNvSpPr>
          <p:nvPr>
            <p:ph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From </a:t>
            </a:r>
            <a:r>
              <a:rPr lang="en-US" sz="1800" b="1" dirty="0">
                <a:effectLst/>
                <a:latin typeface="Aptos" panose="020B0004020202020204" pitchFamily="34" charset="0"/>
                <a:ea typeface="Aptos" panose="020B0004020202020204" pitchFamily="34" charset="0"/>
                <a:cs typeface="Times New Roman" panose="02020603050405020304" pitchFamily="18" charset="0"/>
              </a:rPr>
              <a:t>1976</a:t>
            </a:r>
            <a:r>
              <a:rPr lang="en-US" sz="1800" dirty="0">
                <a:effectLst/>
                <a:latin typeface="Aptos" panose="020B0004020202020204" pitchFamily="34" charset="0"/>
                <a:ea typeface="Aptos" panose="020B0004020202020204" pitchFamily="34" charset="0"/>
                <a:cs typeface="Times New Roman" panose="02020603050405020304" pitchFamily="18" charset="0"/>
              </a:rPr>
              <a:t>-</a:t>
            </a:r>
            <a:r>
              <a:rPr lang="en-US" sz="1800" b="1" dirty="0">
                <a:effectLst/>
                <a:latin typeface="Aptos" panose="020B0004020202020204" pitchFamily="34" charset="0"/>
                <a:ea typeface="Aptos" panose="020B0004020202020204" pitchFamily="34" charset="0"/>
                <a:cs typeface="Times New Roman" panose="02020603050405020304" pitchFamily="18" charset="0"/>
              </a:rPr>
              <a:t>1979</a:t>
            </a:r>
            <a:r>
              <a:rPr lang="en-US" sz="1800" dirty="0">
                <a:effectLst/>
                <a:latin typeface="Aptos" panose="020B0004020202020204" pitchFamily="34" charset="0"/>
                <a:ea typeface="Aptos" panose="020B0004020202020204" pitchFamily="34" charset="0"/>
                <a:cs typeface="Times New Roman" panose="02020603050405020304" pitchFamily="18" charset="0"/>
              </a:rPr>
              <a:t>, David Marr and Tomaso </a:t>
            </a:r>
            <a:r>
              <a:rPr lang="en-US" sz="1800" dirty="0" err="1">
                <a:effectLst/>
                <a:latin typeface="Aptos" panose="020B0004020202020204" pitchFamily="34" charset="0"/>
                <a:ea typeface="Aptos" panose="020B0004020202020204" pitchFamily="34" charset="0"/>
                <a:cs typeface="Times New Roman" panose="02020603050405020304" pitchFamily="18" charset="0"/>
              </a:rPr>
              <a:t>Poggio</a:t>
            </a:r>
            <a:r>
              <a:rPr lang="en-US" sz="1800" dirty="0">
                <a:effectLst/>
                <a:latin typeface="Aptos" panose="020B0004020202020204" pitchFamily="34" charset="0"/>
                <a:ea typeface="Aptos" panose="020B0004020202020204" pitchFamily="34" charset="0"/>
                <a:cs typeface="Times New Roman" panose="02020603050405020304" pitchFamily="18" charset="0"/>
              </a:rPr>
              <a:t> “developed a theory of how depth perception works in the brain through binocular stereopsis – the method by which the brain interprets different images from each eye to perceive depth. This laid the groundwork for 3D perception in computer vision.” </a:t>
            </a:r>
            <a:r>
              <a:rPr lang="en-US" sz="18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dirty="0">
                <a:effectLst/>
              </a:rPr>
              <a:t> </a:t>
            </a:r>
          </a:p>
          <a:p>
            <a:endParaRPr lang="en-US" dirty="0"/>
          </a:p>
          <a:p>
            <a:endParaRPr lang="en-US" dirty="0"/>
          </a:p>
          <a:p>
            <a:r>
              <a:rPr lang="en-US" dirty="0"/>
              <a:t>Source: [2]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https://www.turingpost.com/p/cvhistory2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86903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6" y="316106"/>
            <a:ext cx="7729728" cy="1188720"/>
          </a:xfrm>
        </p:spPr>
        <p:txBody>
          <a:bodyPr/>
          <a:lstStyle/>
          <a:p>
            <a:r>
              <a:rPr lang="en-US" dirty="0"/>
              <a:t>1976-1979 – Theory of Binocular Stereopsis </a:t>
            </a:r>
          </a:p>
        </p:txBody>
      </p:sp>
      <p:pic>
        <p:nvPicPr>
          <p:cNvPr id="5" name="Content Placeholder 4" descr="A person standing next to a desk&#10;&#10;Description automatically generated">
            <a:extLst>
              <a:ext uri="{FF2B5EF4-FFF2-40B4-BE49-F238E27FC236}">
                <a16:creationId xmlns:a16="http://schemas.microsoft.com/office/drawing/2014/main" id="{E91D21A3-88E9-54D1-9CE0-2749B3881030}"/>
              </a:ext>
            </a:extLst>
          </p:cNvPr>
          <p:cNvPicPr>
            <a:picLocks noGrp="1" noChangeAspect="1"/>
          </p:cNvPicPr>
          <p:nvPr>
            <p:ph idx="1"/>
          </p:nvPr>
        </p:nvPicPr>
        <p:blipFill>
          <a:blip r:embed="rId2"/>
          <a:stretch>
            <a:fillRect/>
          </a:stretch>
        </p:blipFill>
        <p:spPr>
          <a:xfrm>
            <a:off x="4545012" y="1878012"/>
            <a:ext cx="3101975" cy="3101975"/>
          </a:xfrm>
        </p:spPr>
      </p:pic>
      <p:sp>
        <p:nvSpPr>
          <p:cNvPr id="6" name="TextBox 5">
            <a:extLst>
              <a:ext uri="{FF2B5EF4-FFF2-40B4-BE49-F238E27FC236}">
                <a16:creationId xmlns:a16="http://schemas.microsoft.com/office/drawing/2014/main" id="{7D439D70-4525-3E16-7F4A-06C302E80942}"/>
              </a:ext>
            </a:extLst>
          </p:cNvPr>
          <p:cNvSpPr txBox="1"/>
          <p:nvPr/>
        </p:nvSpPr>
        <p:spPr>
          <a:xfrm>
            <a:off x="3519377" y="5624623"/>
            <a:ext cx="6134986" cy="646331"/>
          </a:xfrm>
          <a:prstGeom prst="rect">
            <a:avLst/>
          </a:prstGeom>
          <a:noFill/>
        </p:spPr>
        <p:txBody>
          <a:bodyPr wrap="square" rtlCol="0">
            <a:spAutoFit/>
          </a:bodyPr>
          <a:lstStyle/>
          <a:p>
            <a:r>
              <a:rPr lang="en-US" dirty="0">
                <a:hlinkClick r:id="rId3"/>
              </a:rPr>
              <a:t>https://</a:t>
            </a:r>
            <a:r>
              <a:rPr lang="en-US" dirty="0" err="1">
                <a:hlinkClick r:id="rId3"/>
              </a:rPr>
              <a:t>www.researchgate.net</a:t>
            </a:r>
            <a:r>
              <a:rPr lang="en-US" dirty="0">
                <a:hlinkClick r:id="rId3"/>
              </a:rPr>
              <a:t>/publication/235626691_The_Vision_of_David_Marr</a:t>
            </a:r>
            <a:endParaRPr lang="en-US" dirty="0"/>
          </a:p>
        </p:txBody>
      </p:sp>
    </p:spTree>
    <p:extLst>
      <p:ext uri="{BB962C8B-B14F-4D97-AF65-F5344CB8AC3E}">
        <p14:creationId xmlns:p14="http://schemas.microsoft.com/office/powerpoint/2010/main" val="59321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A682-8F14-D9E0-E4F0-65CFDBAAACCB}"/>
              </a:ext>
            </a:extLst>
          </p:cNvPr>
          <p:cNvSpPr>
            <a:spLocks noGrp="1"/>
          </p:cNvSpPr>
          <p:nvPr>
            <p:ph type="title"/>
          </p:nvPr>
        </p:nvSpPr>
        <p:spPr/>
        <p:txBody>
          <a:bodyPr/>
          <a:lstStyle/>
          <a:p>
            <a:r>
              <a:rPr lang="en-US" dirty="0"/>
              <a:t>1979 - </a:t>
            </a:r>
            <a:r>
              <a:rPr lang="en-US" dirty="0" err="1"/>
              <a:t>NeoCognitron</a:t>
            </a:r>
            <a:endParaRPr lang="en-US" dirty="0"/>
          </a:p>
        </p:txBody>
      </p:sp>
      <p:sp>
        <p:nvSpPr>
          <p:cNvPr id="3" name="Content Placeholder 2">
            <a:extLst>
              <a:ext uri="{FF2B5EF4-FFF2-40B4-BE49-F238E27FC236}">
                <a16:creationId xmlns:a16="http://schemas.microsoft.com/office/drawing/2014/main" id="{1F958DFC-01B6-C824-21C3-3EDF94BC076D}"/>
              </a:ext>
            </a:extLst>
          </p:cNvPr>
          <p:cNvSpPr>
            <a:spLocks noGrp="1"/>
          </p:cNvSpPr>
          <p:nvPr>
            <p:ph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In </a:t>
            </a:r>
            <a:r>
              <a:rPr lang="en-US" sz="1800" b="1" dirty="0">
                <a:effectLst/>
                <a:latin typeface="Aptos" panose="020B0004020202020204" pitchFamily="34" charset="0"/>
                <a:ea typeface="Aptos" panose="020B0004020202020204" pitchFamily="34" charset="0"/>
                <a:cs typeface="Times New Roman" panose="02020603050405020304" pitchFamily="18" charset="0"/>
              </a:rPr>
              <a:t>1979</a:t>
            </a:r>
            <a:r>
              <a:rPr lang="en-US" sz="1800" dirty="0">
                <a:effectLst/>
                <a:latin typeface="Aptos" panose="020B0004020202020204" pitchFamily="34" charset="0"/>
                <a:ea typeface="Aptos" panose="020B0004020202020204" pitchFamily="34" charset="0"/>
                <a:cs typeface="Times New Roman" panose="02020603050405020304" pitchFamily="18" charset="0"/>
              </a:rPr>
              <a:t>, inspired by Hubel and Wiesel’s research on cats, Japanese Professor </a:t>
            </a:r>
            <a:r>
              <a:rPr lang="en-US" sz="1800" dirty="0" err="1">
                <a:effectLst/>
                <a:latin typeface="Aptos" panose="020B0004020202020204" pitchFamily="34" charset="0"/>
                <a:ea typeface="Aptos" panose="020B0004020202020204" pitchFamily="34" charset="0"/>
                <a:cs typeface="Times New Roman" panose="02020603050405020304" pitchFamily="18" charset="0"/>
              </a:rPr>
              <a:t>Kunihiko</a:t>
            </a:r>
            <a:r>
              <a:rPr lang="en-US" sz="1800" dirty="0">
                <a:effectLst/>
                <a:latin typeface="Aptos" panose="020B0004020202020204" pitchFamily="34" charset="0"/>
                <a:ea typeface="Aptos" panose="020B0004020202020204" pitchFamily="34" charset="0"/>
                <a:cs typeface="Times New Roman" panose="02020603050405020304" pitchFamily="18" charset="0"/>
              </a:rPr>
              <a:t> Fukushima proposed the </a:t>
            </a:r>
            <a:r>
              <a:rPr lang="en-US" sz="1800" dirty="0" err="1">
                <a:effectLst/>
                <a:latin typeface="Aptos" panose="020B0004020202020204" pitchFamily="34" charset="0"/>
                <a:ea typeface="Aptos" panose="020B0004020202020204" pitchFamily="34" charset="0"/>
                <a:cs typeface="Times New Roman" panose="02020603050405020304" pitchFamily="18" charset="0"/>
              </a:rPr>
              <a:t>Neocognitron</a:t>
            </a:r>
            <a:r>
              <a:rPr lang="en-US" sz="1800" dirty="0">
                <a:effectLst/>
                <a:latin typeface="Aptos" panose="020B0004020202020204" pitchFamily="34" charset="0"/>
                <a:ea typeface="Aptos" panose="020B0004020202020204" pitchFamily="34" charset="0"/>
                <a:cs typeface="Times New Roman" panose="02020603050405020304" pitchFamily="18" charset="0"/>
              </a:rPr>
              <a:t>; a hierarchical multilayered neural network which “learns to recognize patterns by detecting simple features and combining them in high layers. </a:t>
            </a:r>
            <a:r>
              <a:rPr lang="en-US" sz="1800" dirty="0" err="1">
                <a:effectLst/>
                <a:latin typeface="Aptos" panose="020B0004020202020204" pitchFamily="34" charset="0"/>
                <a:ea typeface="Aptos" panose="020B0004020202020204" pitchFamily="34" charset="0"/>
                <a:cs typeface="Times New Roman" panose="02020603050405020304" pitchFamily="18" charset="0"/>
              </a:rPr>
              <a:t>Neocognitron</a:t>
            </a:r>
            <a:r>
              <a:rPr lang="en-US" sz="1800" dirty="0">
                <a:effectLst/>
                <a:latin typeface="Aptos" panose="020B0004020202020204" pitchFamily="34" charset="0"/>
                <a:ea typeface="Aptos" panose="020B0004020202020204" pitchFamily="34" charset="0"/>
                <a:cs typeface="Times New Roman" panose="02020603050405020304" pitchFamily="18" charset="0"/>
              </a:rPr>
              <a:t> is the precursor to our present-day convolutional neural networks (CNNs).”</a:t>
            </a:r>
            <a:r>
              <a:rPr lang="en-US" sz="1800" baseline="30000" dirty="0">
                <a:effectLst/>
                <a:latin typeface="Aptos" panose="020B0004020202020204" pitchFamily="34" charset="0"/>
                <a:ea typeface="Aptos" panose="020B0004020202020204" pitchFamily="34" charset="0"/>
                <a:cs typeface="Times New Roman" panose="02020603050405020304" pitchFamily="18" charset="0"/>
              </a:rPr>
              <a:t> [4] </a:t>
            </a:r>
          </a:p>
          <a:p>
            <a:endParaRPr lang="en-US" baseline="30000" dirty="0">
              <a:latin typeface="Aptos" panose="020B0004020202020204" pitchFamily="34" charset="0"/>
              <a:cs typeface="Times New Roman" panose="02020603050405020304" pitchFamily="18" charset="0"/>
            </a:endParaRPr>
          </a:p>
          <a:p>
            <a:endParaRPr lang="en-US" baseline="30000" dirty="0">
              <a:latin typeface="Aptos" panose="020B0004020202020204" pitchFamily="34" charset="0"/>
              <a:cs typeface="Times New Roman" panose="02020603050405020304" pitchFamily="18" charset="0"/>
            </a:endParaRPr>
          </a:p>
          <a:p>
            <a:r>
              <a:rPr lang="en-US" b="1" dirty="0">
                <a:latin typeface="Aptos" panose="020B0004020202020204" pitchFamily="34" charset="0"/>
                <a:cs typeface="Times New Roman" panose="02020603050405020304" pitchFamily="18" charset="0"/>
              </a:rPr>
              <a:t>Source: [4]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https://medium.com/data-and-beyond/a-historical-investigation-into-the-beginning-of-computer-vision-8e86858254bd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b="1" dirty="0"/>
          </a:p>
        </p:txBody>
      </p:sp>
    </p:spTree>
    <p:extLst>
      <p:ext uri="{BB962C8B-B14F-4D97-AF65-F5344CB8AC3E}">
        <p14:creationId xmlns:p14="http://schemas.microsoft.com/office/powerpoint/2010/main" val="597883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6" y="411799"/>
            <a:ext cx="7729728" cy="1188720"/>
          </a:xfrm>
        </p:spPr>
        <p:txBody>
          <a:bodyPr/>
          <a:lstStyle/>
          <a:p>
            <a:r>
              <a:rPr lang="en-US" dirty="0"/>
              <a:t>1979 - </a:t>
            </a:r>
            <a:r>
              <a:rPr lang="en-US" dirty="0" err="1"/>
              <a:t>NeoCognitron</a:t>
            </a:r>
            <a:endParaRPr lang="en-US" dirty="0"/>
          </a:p>
        </p:txBody>
      </p:sp>
      <p:pic>
        <p:nvPicPr>
          <p:cNvPr id="5" name="Content Placeholder 4" descr="A diagram of a network&#10;&#10;Description automatically generated">
            <a:extLst>
              <a:ext uri="{FF2B5EF4-FFF2-40B4-BE49-F238E27FC236}">
                <a16:creationId xmlns:a16="http://schemas.microsoft.com/office/drawing/2014/main" id="{0D401960-54A7-D38C-A560-E2A6639D8989}"/>
              </a:ext>
            </a:extLst>
          </p:cNvPr>
          <p:cNvPicPr>
            <a:picLocks noGrp="1" noChangeAspect="1"/>
          </p:cNvPicPr>
          <p:nvPr>
            <p:ph idx="1"/>
          </p:nvPr>
        </p:nvPicPr>
        <p:blipFill>
          <a:blip r:embed="rId2"/>
          <a:stretch>
            <a:fillRect/>
          </a:stretch>
        </p:blipFill>
        <p:spPr>
          <a:xfrm>
            <a:off x="2648231" y="2002629"/>
            <a:ext cx="6895537" cy="3101975"/>
          </a:xfrm>
        </p:spPr>
      </p:pic>
      <p:sp>
        <p:nvSpPr>
          <p:cNvPr id="6" name="TextBox 5">
            <a:extLst>
              <a:ext uri="{FF2B5EF4-FFF2-40B4-BE49-F238E27FC236}">
                <a16:creationId xmlns:a16="http://schemas.microsoft.com/office/drawing/2014/main" id="{9901FD59-6E5E-3258-308B-752A1EABCD6A}"/>
              </a:ext>
            </a:extLst>
          </p:cNvPr>
          <p:cNvSpPr txBox="1"/>
          <p:nvPr/>
        </p:nvSpPr>
        <p:spPr>
          <a:xfrm>
            <a:off x="3207180" y="5522871"/>
            <a:ext cx="6082748" cy="923330"/>
          </a:xfrm>
          <a:prstGeom prst="rect">
            <a:avLst/>
          </a:prstGeom>
          <a:noFill/>
        </p:spPr>
        <p:txBody>
          <a:bodyPr wrap="square" rtlCol="0">
            <a:spAutoFit/>
          </a:bodyPr>
          <a:lstStyle/>
          <a:p>
            <a:r>
              <a:rPr lang="en-US" dirty="0"/>
              <a:t>Source:  </a:t>
            </a:r>
            <a:r>
              <a:rPr lang="en-US" dirty="0">
                <a:hlinkClick r:id="rId3"/>
              </a:rPr>
              <a:t>https://</a:t>
            </a:r>
            <a:r>
              <a:rPr lang="en-US" dirty="0" err="1">
                <a:hlinkClick r:id="rId3"/>
              </a:rPr>
              <a:t>medium.com</a:t>
            </a:r>
            <a:r>
              <a:rPr lang="en-US" dirty="0">
                <a:hlinkClick r:id="rId3"/>
              </a:rPr>
              <a:t>/data-and-beyond/a-historical-investigation-into-the-beginning-of-computer-vision-8e86858254bd</a:t>
            </a:r>
            <a:endParaRPr lang="en-US" dirty="0"/>
          </a:p>
        </p:txBody>
      </p:sp>
    </p:spTree>
    <p:extLst>
      <p:ext uri="{BB962C8B-B14F-4D97-AF65-F5344CB8AC3E}">
        <p14:creationId xmlns:p14="http://schemas.microsoft.com/office/powerpoint/2010/main" val="2160561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8D3B-D460-42D0-A159-432D8FEC5D1C}"/>
              </a:ext>
            </a:extLst>
          </p:cNvPr>
          <p:cNvSpPr>
            <a:spLocks noGrp="1"/>
          </p:cNvSpPr>
          <p:nvPr>
            <p:ph type="title"/>
          </p:nvPr>
        </p:nvSpPr>
        <p:spPr/>
        <p:txBody>
          <a:bodyPr/>
          <a:lstStyle/>
          <a:p>
            <a:r>
              <a:rPr lang="en-US" dirty="0"/>
              <a:t>1986 – Canny Edge Detector</a:t>
            </a:r>
          </a:p>
        </p:txBody>
      </p:sp>
      <p:sp>
        <p:nvSpPr>
          <p:cNvPr id="3" name="Content Placeholder 2">
            <a:extLst>
              <a:ext uri="{FF2B5EF4-FFF2-40B4-BE49-F238E27FC236}">
                <a16:creationId xmlns:a16="http://schemas.microsoft.com/office/drawing/2014/main" id="{0DC5CED5-8EFB-636A-57D4-B7C8DE196AAC}"/>
              </a:ext>
            </a:extLst>
          </p:cNvPr>
          <p:cNvSpPr>
            <a:spLocks noGrp="1"/>
          </p:cNvSpPr>
          <p:nvPr>
            <p:ph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In </a:t>
            </a:r>
            <a:r>
              <a:rPr lang="en-US" sz="1800" b="1" dirty="0">
                <a:effectLst/>
                <a:latin typeface="Aptos" panose="020B0004020202020204" pitchFamily="34" charset="0"/>
                <a:ea typeface="Aptos" panose="020B0004020202020204" pitchFamily="34" charset="0"/>
                <a:cs typeface="Times New Roman" panose="02020603050405020304" pitchFamily="18" charset="0"/>
              </a:rPr>
              <a:t>1986</a:t>
            </a:r>
            <a:r>
              <a:rPr lang="en-US" sz="1800" dirty="0">
                <a:effectLst/>
                <a:latin typeface="Aptos" panose="020B0004020202020204" pitchFamily="34" charset="0"/>
                <a:ea typeface="Aptos" panose="020B0004020202020204" pitchFamily="34" charset="0"/>
                <a:cs typeface="Times New Roman" panose="02020603050405020304" pitchFamily="18" charset="0"/>
              </a:rPr>
              <a:t>, Australian computer scientist John F. Canny developed the Canny edge detector, an “edge detection operator that uses a multi-stage algorithm to detect a wide range of edges in images.” </a:t>
            </a:r>
            <a:r>
              <a:rPr lang="en-US" sz="1800" baseline="30000" dirty="0">
                <a:effectLst/>
                <a:latin typeface="Aptos" panose="020B0004020202020204" pitchFamily="34" charset="0"/>
                <a:ea typeface="Aptos" panose="020B0004020202020204" pitchFamily="34" charset="0"/>
                <a:cs typeface="Times New Roman" panose="02020603050405020304" pitchFamily="18" charset="0"/>
              </a:rPr>
              <a:t>[5] </a:t>
            </a:r>
            <a:r>
              <a:rPr lang="en-US" sz="1800" dirty="0">
                <a:effectLst/>
                <a:latin typeface="Aptos" panose="020B0004020202020204" pitchFamily="34" charset="0"/>
                <a:ea typeface="Aptos" panose="020B0004020202020204" pitchFamily="34" charset="0"/>
                <a:cs typeface="Times New Roman" panose="02020603050405020304" pitchFamily="18" charset="0"/>
              </a:rPr>
              <a:t>Today the algorithm is part of Python’s OpenCV library, used for operations related to or on images. </a:t>
            </a:r>
          </a:p>
          <a:p>
            <a:endParaRPr lang="en-US" dirty="0">
              <a:latin typeface="Aptos" panose="020B0004020202020204" pitchFamily="34" charset="0"/>
              <a:cs typeface="Times New Roman" panose="02020603050405020304" pitchFamily="18" charset="0"/>
            </a:endParaRPr>
          </a:p>
          <a:p>
            <a:endParaRPr lang="en-US" dirty="0">
              <a:latin typeface="Aptos" panose="020B0004020202020204" pitchFamily="34" charset="0"/>
              <a:cs typeface="Times New Roman" panose="02020603050405020304" pitchFamily="18" charset="0"/>
            </a:endParaRPr>
          </a:p>
          <a:p>
            <a:r>
              <a:rPr lang="en-US" dirty="0">
                <a:latin typeface="Aptos" panose="020B0004020202020204" pitchFamily="34" charset="0"/>
                <a:cs typeface="Times New Roman" panose="02020603050405020304" pitchFamily="18" charset="0"/>
              </a:rPr>
              <a:t>Source: [5]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https://medium.com/simply-dev/what-is-canny-edge-detection-cfefa272a8d0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62226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6" y="358636"/>
            <a:ext cx="7729728" cy="1188720"/>
          </a:xfrm>
        </p:spPr>
        <p:txBody>
          <a:bodyPr/>
          <a:lstStyle/>
          <a:p>
            <a:r>
              <a:rPr lang="en-US" dirty="0"/>
              <a:t>1986 – Canny Edge Detector</a:t>
            </a:r>
          </a:p>
        </p:txBody>
      </p:sp>
      <p:pic>
        <p:nvPicPr>
          <p:cNvPr id="5" name="Content Placeholder 4" descr="A black and white image of a llama&#10;&#10;Description automatically generated">
            <a:extLst>
              <a:ext uri="{FF2B5EF4-FFF2-40B4-BE49-F238E27FC236}">
                <a16:creationId xmlns:a16="http://schemas.microsoft.com/office/drawing/2014/main" id="{7933EDFD-9F70-C445-BF84-4A246F84EDF0}"/>
              </a:ext>
            </a:extLst>
          </p:cNvPr>
          <p:cNvPicPr>
            <a:picLocks noGrp="1" noChangeAspect="1"/>
          </p:cNvPicPr>
          <p:nvPr>
            <p:ph idx="1"/>
          </p:nvPr>
        </p:nvPicPr>
        <p:blipFill>
          <a:blip r:embed="rId2"/>
          <a:stretch>
            <a:fillRect/>
          </a:stretch>
        </p:blipFill>
        <p:spPr>
          <a:xfrm>
            <a:off x="2856476" y="1878012"/>
            <a:ext cx="6479048" cy="3101975"/>
          </a:xfrm>
        </p:spPr>
      </p:pic>
      <p:sp>
        <p:nvSpPr>
          <p:cNvPr id="6" name="TextBox 5">
            <a:extLst>
              <a:ext uri="{FF2B5EF4-FFF2-40B4-BE49-F238E27FC236}">
                <a16:creationId xmlns:a16="http://schemas.microsoft.com/office/drawing/2014/main" id="{BE116C25-680B-CD43-C527-5BB9D7D22DBA}"/>
              </a:ext>
            </a:extLst>
          </p:cNvPr>
          <p:cNvSpPr txBox="1"/>
          <p:nvPr/>
        </p:nvSpPr>
        <p:spPr>
          <a:xfrm>
            <a:off x="3880884" y="5475767"/>
            <a:ext cx="4795283" cy="646331"/>
          </a:xfrm>
          <a:prstGeom prst="rect">
            <a:avLst/>
          </a:prstGeom>
          <a:noFill/>
        </p:spPr>
        <p:txBody>
          <a:bodyPr wrap="square" rtlCol="0">
            <a:spAutoFit/>
          </a:bodyPr>
          <a:lstStyle/>
          <a:p>
            <a:r>
              <a:rPr lang="en-US" dirty="0"/>
              <a:t>Source: </a:t>
            </a:r>
            <a:r>
              <a:rPr lang="en-US" dirty="0">
                <a:hlinkClick r:id="rId3"/>
              </a:rPr>
              <a:t>https://</a:t>
            </a:r>
            <a:r>
              <a:rPr lang="en-US" dirty="0" err="1">
                <a:hlinkClick r:id="rId3"/>
              </a:rPr>
              <a:t>medium.com</a:t>
            </a:r>
            <a:r>
              <a:rPr lang="en-US" dirty="0">
                <a:hlinkClick r:id="rId3"/>
              </a:rPr>
              <a:t>/simply-dev/what-is-canny-edge-detection-cfefa272a8d0</a:t>
            </a:r>
            <a:endParaRPr lang="en-US" dirty="0"/>
          </a:p>
        </p:txBody>
      </p:sp>
    </p:spTree>
    <p:extLst>
      <p:ext uri="{BB962C8B-B14F-4D97-AF65-F5344CB8AC3E}">
        <p14:creationId xmlns:p14="http://schemas.microsoft.com/office/powerpoint/2010/main" val="366544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B0AC-668A-A7E7-7484-273AFDC8C6A4}"/>
              </a:ext>
            </a:extLst>
          </p:cNvPr>
          <p:cNvSpPr>
            <a:spLocks noGrp="1"/>
          </p:cNvSpPr>
          <p:nvPr>
            <p:ph type="title"/>
          </p:nvPr>
        </p:nvSpPr>
        <p:spPr/>
        <p:txBody>
          <a:bodyPr/>
          <a:lstStyle/>
          <a:p>
            <a:r>
              <a:rPr lang="en-US" dirty="0"/>
              <a:t>1957-First Digital Image Scanned</a:t>
            </a:r>
          </a:p>
        </p:txBody>
      </p:sp>
      <p:sp>
        <p:nvSpPr>
          <p:cNvPr id="3" name="Content Placeholder 2">
            <a:extLst>
              <a:ext uri="{FF2B5EF4-FFF2-40B4-BE49-F238E27FC236}">
                <a16:creationId xmlns:a16="http://schemas.microsoft.com/office/drawing/2014/main" id="{B92406C9-7DB8-0976-BB70-3EEC1F932A07}"/>
              </a:ext>
            </a:extLst>
          </p:cNvPr>
          <p:cNvSpPr>
            <a:spLocks noGrp="1"/>
          </p:cNvSpPr>
          <p:nvPr>
            <p:ph idx="1"/>
          </p:nvPr>
        </p:nvSpPr>
        <p:spPr/>
        <p:txBody>
          <a:bodyPr/>
          <a:lstStyle/>
          <a:p>
            <a:pPr marL="0" indent="0">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1957,</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Russel Kirsch created the first digital image (PDF) by scanning a photo of his son using a rotating drum scanner. “He mounted the photo on a rotating drum scanner that had a motor on one end and a strobing disk on the other.” </a:t>
            </a:r>
            <a:r>
              <a:rPr lang="en-US" sz="1800" kern="1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Kirsch has been coined the father of digital imaging and was a pioneer in pixel technology. (Pixel is an amalgamation of picture element.) </a:t>
            </a:r>
          </a:p>
          <a:p>
            <a:endParaRPr lang="en-US" dirty="0"/>
          </a:p>
        </p:txBody>
      </p:sp>
      <p:sp>
        <p:nvSpPr>
          <p:cNvPr id="4" name="TextBox 3">
            <a:extLst>
              <a:ext uri="{FF2B5EF4-FFF2-40B4-BE49-F238E27FC236}">
                <a16:creationId xmlns:a16="http://schemas.microsoft.com/office/drawing/2014/main" id="{0A6BDEAC-37AC-D386-B09E-7EE9484DD8BB}"/>
              </a:ext>
            </a:extLst>
          </p:cNvPr>
          <p:cNvSpPr txBox="1"/>
          <p:nvPr/>
        </p:nvSpPr>
        <p:spPr>
          <a:xfrm>
            <a:off x="3277521" y="5103627"/>
            <a:ext cx="5636957" cy="923330"/>
          </a:xfrm>
          <a:prstGeom prst="rect">
            <a:avLst/>
          </a:prstGeom>
          <a:noFill/>
        </p:spPr>
        <p:txBody>
          <a:bodyPr wrap="square" rtlCol="0">
            <a:spAutoFit/>
          </a:bodyPr>
          <a:lstStyle/>
          <a:p>
            <a:r>
              <a:rPr lang="en-US" dirty="0"/>
              <a:t>Source: [3]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https://hackaday.com/2020/08/20/russell-kirsch-pixel-pioneer-and-the-father-of-digital-imaging/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75555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7EF0-75CD-CE06-6562-FA821015A6BF}"/>
              </a:ext>
            </a:extLst>
          </p:cNvPr>
          <p:cNvSpPr>
            <a:spLocks noGrp="1"/>
          </p:cNvSpPr>
          <p:nvPr>
            <p:ph type="title"/>
          </p:nvPr>
        </p:nvSpPr>
        <p:spPr>
          <a:xfrm>
            <a:off x="2231136" y="645715"/>
            <a:ext cx="7729728" cy="1188720"/>
          </a:xfrm>
        </p:spPr>
        <p:txBody>
          <a:bodyPr/>
          <a:lstStyle/>
          <a:p>
            <a:r>
              <a:rPr lang="en-US" dirty="0"/>
              <a:t>1988- Active Contour Model</a:t>
            </a:r>
          </a:p>
        </p:txBody>
      </p:sp>
      <p:sp>
        <p:nvSpPr>
          <p:cNvPr id="3" name="Content Placeholder 2">
            <a:extLst>
              <a:ext uri="{FF2B5EF4-FFF2-40B4-BE49-F238E27FC236}">
                <a16:creationId xmlns:a16="http://schemas.microsoft.com/office/drawing/2014/main" id="{BFF3ECBE-80D5-EA72-302D-348F6CA6B100}"/>
              </a:ext>
            </a:extLst>
          </p:cNvPr>
          <p:cNvSpPr>
            <a:spLocks noGrp="1"/>
          </p:cNvSpPr>
          <p:nvPr>
            <p:ph idx="1"/>
          </p:nvPr>
        </p:nvSpPr>
        <p:spPr>
          <a:xfrm>
            <a:off x="2231136" y="2127682"/>
            <a:ext cx="7729728" cy="3101983"/>
          </a:xfrm>
        </p:spPr>
        <p:txBody>
          <a:bodyPr>
            <a:normAutofit lnSpcReduction="10000"/>
          </a:bodyPr>
          <a:lstStyle/>
          <a:p>
            <a:pPr marL="0" marR="0">
              <a:lnSpc>
                <a:spcPct val="200000"/>
              </a:lnSpc>
              <a:spcBef>
                <a:spcPts val="0"/>
              </a:spcBef>
              <a:spcAft>
                <a:spcPts val="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1988</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advent of the "Active Contour Model" (snakes) by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Kass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Witkin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Terzopoulos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allows for dynamic shape modeling in images. </a:t>
            </a:r>
          </a:p>
          <a:p>
            <a:r>
              <a:rPr lang="en-US" sz="1800" dirty="0">
                <a:effectLst/>
                <a:latin typeface="Aptos" panose="020B0004020202020204" pitchFamily="34" charset="0"/>
                <a:ea typeface="Aptos" panose="020B0004020202020204" pitchFamily="34" charset="0"/>
                <a:cs typeface="Times New Roman" panose="02020603050405020304" pitchFamily="18" charset="0"/>
              </a:rPr>
              <a:t>A paper written by </a:t>
            </a:r>
            <a:r>
              <a:rPr lang="en-US" sz="1800" dirty="0" err="1">
                <a:effectLst/>
                <a:latin typeface="Aptos" panose="020B0004020202020204" pitchFamily="34" charset="0"/>
                <a:ea typeface="Aptos" panose="020B0004020202020204" pitchFamily="34" charset="0"/>
                <a:cs typeface="Times New Roman" panose="02020603050405020304" pitchFamily="18" charset="0"/>
              </a:rPr>
              <a:t>Mkass</a:t>
            </a:r>
            <a:r>
              <a:rPr lang="en-US" sz="1800" dirty="0">
                <a:effectLst/>
                <a:latin typeface="Aptos" panose="020B0004020202020204" pitchFamily="34" charset="0"/>
                <a:ea typeface="Aptos" panose="020B0004020202020204" pitchFamily="34" charset="0"/>
                <a:cs typeface="Times New Roman" panose="02020603050405020304" pitchFamily="18" charset="0"/>
              </a:rPr>
              <a:t>. A </a:t>
            </a:r>
            <a:r>
              <a:rPr lang="en-US" sz="1800" dirty="0" err="1">
                <a:effectLst/>
                <a:latin typeface="Aptos" panose="020B0004020202020204" pitchFamily="34" charset="0"/>
                <a:ea typeface="Aptos" panose="020B0004020202020204" pitchFamily="34" charset="0"/>
                <a:cs typeface="Times New Roman" panose="02020603050405020304" pitchFamily="18" charset="0"/>
              </a:rPr>
              <a:t>witkin</a:t>
            </a:r>
            <a:r>
              <a:rPr lang="en-US" sz="1800" dirty="0">
                <a:effectLst/>
                <a:latin typeface="Aptos" panose="020B0004020202020204" pitchFamily="34" charset="0"/>
                <a:ea typeface="Aptos" panose="020B0004020202020204" pitchFamily="34" charset="0"/>
                <a:cs typeface="Times New Roman" panose="02020603050405020304" pitchFamily="18" charset="0"/>
              </a:rPr>
              <a:t>. And D. </a:t>
            </a:r>
            <a:r>
              <a:rPr lang="en-US" sz="1800" dirty="0" err="1">
                <a:effectLst/>
                <a:latin typeface="Aptos" panose="020B0004020202020204" pitchFamily="34" charset="0"/>
                <a:ea typeface="Aptos" panose="020B0004020202020204" pitchFamily="34" charset="0"/>
                <a:cs typeface="Times New Roman" panose="02020603050405020304" pitchFamily="18" charset="0"/>
              </a:rPr>
              <a:t>Terzopoulos</a:t>
            </a:r>
            <a:r>
              <a:rPr lang="en-US" sz="1800" dirty="0">
                <a:effectLst/>
                <a:latin typeface="Aptos" panose="020B0004020202020204" pitchFamily="34" charset="0"/>
                <a:ea typeface="Aptos" panose="020B0004020202020204" pitchFamily="34" charset="0"/>
                <a:cs typeface="Times New Roman" panose="02020603050405020304" pitchFamily="18" charset="0"/>
              </a:rPr>
              <a:t> creates the concept of “snakes”. Snakes are energy minimizing splines for dynamic shape modeling that adaptively conform to the edges of an image. (Think like a snake game that you have to surround the picture of an object with excerpt as the energy to move around the object decreases the efficiency of the snake to locate the boundaries of the object improve)</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(NOTE: this research didn’t become popular until about 1993)</a:t>
            </a:r>
            <a:r>
              <a:rPr lang="en-US" dirty="0">
                <a:effectLst/>
              </a:rPr>
              <a:t> </a:t>
            </a:r>
            <a:endParaRPr lang="en-US" dirty="0"/>
          </a:p>
        </p:txBody>
      </p:sp>
      <p:sp>
        <p:nvSpPr>
          <p:cNvPr id="4" name="TextBox 3">
            <a:extLst>
              <a:ext uri="{FF2B5EF4-FFF2-40B4-BE49-F238E27FC236}">
                <a16:creationId xmlns:a16="http://schemas.microsoft.com/office/drawing/2014/main" id="{FEB8B40E-889C-38DF-7775-66C98C2BAE49}"/>
              </a:ext>
            </a:extLst>
          </p:cNvPr>
          <p:cNvSpPr txBox="1"/>
          <p:nvPr/>
        </p:nvSpPr>
        <p:spPr>
          <a:xfrm>
            <a:off x="2509284" y="5582093"/>
            <a:ext cx="7451580" cy="646331"/>
          </a:xfrm>
          <a:prstGeom prst="rect">
            <a:avLst/>
          </a:prstGeom>
          <a:noFill/>
        </p:spPr>
        <p:txBody>
          <a:bodyPr wrap="square" rtlCol="0">
            <a:spAutoFit/>
          </a:bodyPr>
          <a:lstStyle/>
          <a:p>
            <a:r>
              <a:rPr lang="en-US" b="1" dirty="0"/>
              <a:t>Source</a:t>
            </a:r>
            <a:r>
              <a:rPr lang="en-US" dirty="0"/>
              <a:t>: M. </a:t>
            </a:r>
            <a:r>
              <a:rPr lang="en-US" dirty="0" err="1"/>
              <a:t>Kass</a:t>
            </a:r>
            <a:r>
              <a:rPr lang="en-US" dirty="0"/>
              <a:t>, A. Witkin, and D. </a:t>
            </a:r>
            <a:r>
              <a:rPr lang="en-US" dirty="0" err="1"/>
              <a:t>Terzopoulos</a:t>
            </a:r>
            <a:r>
              <a:rPr lang="en-US" dirty="0"/>
              <a:t>, “Snakes: Active Contour Models,” International Journal of Computer Vision, pp. 321–331, 1987</a:t>
            </a:r>
          </a:p>
        </p:txBody>
      </p:sp>
    </p:spTree>
    <p:extLst>
      <p:ext uri="{BB962C8B-B14F-4D97-AF65-F5344CB8AC3E}">
        <p14:creationId xmlns:p14="http://schemas.microsoft.com/office/powerpoint/2010/main" val="2374981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5B80-5566-302E-DAFF-E415958E4045}"/>
              </a:ext>
            </a:extLst>
          </p:cNvPr>
          <p:cNvSpPr>
            <a:spLocks noGrp="1"/>
          </p:cNvSpPr>
          <p:nvPr>
            <p:ph type="title"/>
          </p:nvPr>
        </p:nvSpPr>
        <p:spPr/>
        <p:txBody>
          <a:bodyPr/>
          <a:lstStyle/>
          <a:p>
            <a:r>
              <a:rPr lang="en-US" dirty="0"/>
              <a:t>1989 - Backpropagation</a:t>
            </a:r>
          </a:p>
        </p:txBody>
      </p:sp>
      <p:sp>
        <p:nvSpPr>
          <p:cNvPr id="3" name="Content Placeholder 2">
            <a:extLst>
              <a:ext uri="{FF2B5EF4-FFF2-40B4-BE49-F238E27FC236}">
                <a16:creationId xmlns:a16="http://schemas.microsoft.com/office/drawing/2014/main" id="{43AB7558-8305-6399-3B32-D6277B735F44}"/>
              </a:ext>
            </a:extLst>
          </p:cNvPr>
          <p:cNvSpPr>
            <a:spLocks noGrp="1"/>
          </p:cNvSpPr>
          <p:nvPr>
            <p:ph idx="1"/>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In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1989</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“Yann LeCun showcased the first groundbreaking application of backpropagation at Bell Labs. Through his work, he introduced backpropagation to convolutional neural networks (CNNs) as a means to analyze handwritten digits.” </a:t>
            </a:r>
            <a:r>
              <a:rPr lang="en-US" sz="1800" kern="100" baseline="30000" dirty="0">
                <a:effectLst/>
                <a:latin typeface="Aptos" panose="020B0004020202020204" pitchFamily="34" charset="0"/>
                <a:ea typeface="Aptos" panose="020B0004020202020204" pitchFamily="34" charset="0"/>
                <a:cs typeface="Times New Roman" panose="02020603050405020304" pitchFamily="18" charset="0"/>
              </a:rPr>
              <a:t>[4]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a:p>
            <a:endParaRPr lang="en-US" dirty="0"/>
          </a:p>
          <a:p>
            <a:r>
              <a:rPr lang="en-US" dirty="0"/>
              <a:t>Source: [4]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https://medium.com/data-and-beyond/a-historical-investigation-into-the-beginning-of-computer-vision-8e86858254bd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980950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6" y="443697"/>
            <a:ext cx="7729728" cy="1188720"/>
          </a:xfrm>
        </p:spPr>
        <p:txBody>
          <a:bodyPr/>
          <a:lstStyle/>
          <a:p>
            <a:r>
              <a:rPr lang="en-US" dirty="0"/>
              <a:t>1989 - Backpropagation</a:t>
            </a:r>
          </a:p>
        </p:txBody>
      </p:sp>
      <p:pic>
        <p:nvPicPr>
          <p:cNvPr id="5" name="Content Placeholder 4" descr="A close-up of numbers&#10;&#10;Description automatically generated">
            <a:extLst>
              <a:ext uri="{FF2B5EF4-FFF2-40B4-BE49-F238E27FC236}">
                <a16:creationId xmlns:a16="http://schemas.microsoft.com/office/drawing/2014/main" id="{1AE2A4A4-FB09-AC28-6FAE-8A8DC0FE8DFF}"/>
              </a:ext>
            </a:extLst>
          </p:cNvPr>
          <p:cNvPicPr>
            <a:picLocks noGrp="1" noChangeAspect="1"/>
          </p:cNvPicPr>
          <p:nvPr>
            <p:ph idx="1"/>
          </p:nvPr>
        </p:nvPicPr>
        <p:blipFill>
          <a:blip r:embed="rId2"/>
          <a:stretch>
            <a:fillRect/>
          </a:stretch>
        </p:blipFill>
        <p:spPr>
          <a:xfrm>
            <a:off x="4366965" y="2053634"/>
            <a:ext cx="3458069" cy="3101975"/>
          </a:xfrm>
        </p:spPr>
      </p:pic>
      <p:sp>
        <p:nvSpPr>
          <p:cNvPr id="6" name="TextBox 5">
            <a:extLst>
              <a:ext uri="{FF2B5EF4-FFF2-40B4-BE49-F238E27FC236}">
                <a16:creationId xmlns:a16="http://schemas.microsoft.com/office/drawing/2014/main" id="{C32411FD-74A2-7A15-D14D-169DC64CA8A8}"/>
              </a:ext>
            </a:extLst>
          </p:cNvPr>
          <p:cNvSpPr txBox="1"/>
          <p:nvPr/>
        </p:nvSpPr>
        <p:spPr>
          <a:xfrm>
            <a:off x="3336851" y="5327813"/>
            <a:ext cx="5816009" cy="923330"/>
          </a:xfrm>
          <a:prstGeom prst="rect">
            <a:avLst/>
          </a:prstGeom>
          <a:noFill/>
        </p:spPr>
        <p:txBody>
          <a:bodyPr wrap="square" rtlCol="0">
            <a:spAutoFit/>
          </a:bodyPr>
          <a:lstStyle/>
          <a:p>
            <a:r>
              <a:rPr lang="en-US" dirty="0"/>
              <a:t>Source: </a:t>
            </a:r>
            <a:r>
              <a:rPr lang="en-US" dirty="0">
                <a:hlinkClick r:id="rId3"/>
              </a:rPr>
              <a:t>https://</a:t>
            </a:r>
            <a:r>
              <a:rPr lang="en-US" dirty="0" err="1">
                <a:hlinkClick r:id="rId3"/>
              </a:rPr>
              <a:t>medium.com</a:t>
            </a:r>
            <a:r>
              <a:rPr lang="en-US" dirty="0">
                <a:hlinkClick r:id="rId3"/>
              </a:rPr>
              <a:t>/data-and-beyond/a-historical-investigation-into-the-beginning-of-computer-vision-8e86858254bd</a:t>
            </a:r>
            <a:endParaRPr lang="en-US" dirty="0"/>
          </a:p>
        </p:txBody>
      </p:sp>
    </p:spTree>
    <p:extLst>
      <p:ext uri="{BB962C8B-B14F-4D97-AF65-F5344CB8AC3E}">
        <p14:creationId xmlns:p14="http://schemas.microsoft.com/office/powerpoint/2010/main" val="74617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C8F-F0EB-97CF-DD58-71F41077CCF5}"/>
              </a:ext>
            </a:extLst>
          </p:cNvPr>
          <p:cNvSpPr>
            <a:spLocks noGrp="1"/>
          </p:cNvSpPr>
          <p:nvPr>
            <p:ph type="title"/>
          </p:nvPr>
        </p:nvSpPr>
        <p:spPr/>
        <p:txBody>
          <a:bodyPr/>
          <a:lstStyle/>
          <a:p>
            <a:r>
              <a:rPr lang="en-US" dirty="0"/>
              <a:t>1991- </a:t>
            </a:r>
            <a:r>
              <a:rPr lang="en-US" dirty="0" err="1"/>
              <a:t>Eignefaces</a:t>
            </a:r>
            <a:r>
              <a:rPr lang="en-US" dirty="0"/>
              <a:t> Method for facial Recognition</a:t>
            </a:r>
          </a:p>
        </p:txBody>
      </p:sp>
      <p:sp>
        <p:nvSpPr>
          <p:cNvPr id="3" name="Content Placeholder 2">
            <a:extLst>
              <a:ext uri="{FF2B5EF4-FFF2-40B4-BE49-F238E27FC236}">
                <a16:creationId xmlns:a16="http://schemas.microsoft.com/office/drawing/2014/main" id="{280C9B08-0742-3388-389C-39C8463125AB}"/>
              </a:ext>
            </a:extLst>
          </p:cNvPr>
          <p:cNvSpPr>
            <a:spLocks noGrp="1"/>
          </p:cNvSpPr>
          <p:nvPr>
            <p:ph idx="1"/>
          </p:nvPr>
        </p:nvSpPr>
        <p:spPr/>
        <p:txBody>
          <a:bodyPr>
            <a:normAutofit lnSpcReduction="10000"/>
          </a:bodyPr>
          <a:lstStyle/>
          <a:p>
            <a:pPr marL="0" indent="0">
              <a:buNone/>
            </a:pPr>
            <a:r>
              <a:rPr lang="en-US" dirty="0"/>
              <a:t>“We have developed a near-real-time computer system that can locate and track a subject's head, and then recognize the person by comparing characteristics of the face to those of known individuals. The computational approach taken in this system is motivated by both physiology and information theory, as well as by the practical requirements of near-real-time performance and accuracy “</a:t>
            </a:r>
            <a:br>
              <a:rPr lang="en-US" dirty="0"/>
            </a:br>
            <a:br>
              <a:rPr lang="en-US" dirty="0"/>
            </a:br>
            <a:br>
              <a:rPr lang="en-US" dirty="0"/>
            </a:br>
            <a:r>
              <a:rPr lang="en-US" b="1" dirty="0"/>
              <a:t>Source</a:t>
            </a:r>
            <a:r>
              <a:rPr lang="en-US" dirty="0"/>
              <a:t>: </a:t>
            </a:r>
            <a:r>
              <a:rPr lang="en-US" dirty="0">
                <a:hlinkClick r:id="rId2"/>
              </a:rPr>
              <a:t>https://direct.mit.edu/jocn/article/3/1/71/3025/Eigenfaces-for-Recognition</a:t>
            </a:r>
            <a:r>
              <a:rPr lang="en-US" dirty="0">
                <a:effectLst/>
                <a:hlinkClick r:id="rId2"/>
              </a:rPr>
              <a:t> Links to an external site.</a:t>
            </a:r>
            <a:br>
              <a:rPr lang="en-US" dirty="0"/>
            </a:br>
            <a:r>
              <a:rPr lang="en-US" dirty="0"/>
              <a:t>Turk, M., &amp; Pentland, A. (1991). "Eigenfaces for Recognition." </a:t>
            </a:r>
            <a:r>
              <a:rPr lang="en-US" i="1" dirty="0"/>
              <a:t>Journal of Cognitive Neuroscience</a:t>
            </a:r>
            <a:r>
              <a:rPr lang="en-US" dirty="0"/>
              <a:t>, 3(1), 71-86.</a:t>
            </a:r>
          </a:p>
        </p:txBody>
      </p:sp>
    </p:spTree>
    <p:extLst>
      <p:ext uri="{BB962C8B-B14F-4D97-AF65-F5344CB8AC3E}">
        <p14:creationId xmlns:p14="http://schemas.microsoft.com/office/powerpoint/2010/main" val="96640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BCE8-413F-B87A-F400-D602F732B235}"/>
              </a:ext>
            </a:extLst>
          </p:cNvPr>
          <p:cNvSpPr>
            <a:spLocks noGrp="1"/>
          </p:cNvSpPr>
          <p:nvPr>
            <p:ph type="title"/>
          </p:nvPr>
        </p:nvSpPr>
        <p:spPr/>
        <p:txBody>
          <a:bodyPr/>
          <a:lstStyle/>
          <a:p>
            <a:r>
              <a:rPr lang="en-US" dirty="0"/>
              <a:t>1998 Introduction of the Active Appearance Models (AAMs)</a:t>
            </a:r>
          </a:p>
        </p:txBody>
      </p:sp>
      <p:sp>
        <p:nvSpPr>
          <p:cNvPr id="3" name="Content Placeholder 2">
            <a:extLst>
              <a:ext uri="{FF2B5EF4-FFF2-40B4-BE49-F238E27FC236}">
                <a16:creationId xmlns:a16="http://schemas.microsoft.com/office/drawing/2014/main" id="{0585F03B-C966-E799-BD81-83FBAD70D5E8}"/>
              </a:ext>
            </a:extLst>
          </p:cNvPr>
          <p:cNvSpPr>
            <a:spLocks noGrp="1"/>
          </p:cNvSpPr>
          <p:nvPr>
            <p:ph idx="1"/>
          </p:nvPr>
        </p:nvSpPr>
        <p:spPr/>
        <p:txBody>
          <a:bodyPr>
            <a:normAutofit/>
          </a:bodyPr>
          <a:lstStyle/>
          <a:p>
            <a:pPr marL="0" indent="0">
              <a:buNone/>
            </a:pPr>
            <a:r>
              <a:rPr lang="en-US" dirty="0"/>
              <a:t>Statistical models of the shape and appearance of an object called AAMs exploit the similarity of the optimization problem. This allows the machine to “explain” the appearance of a model as a set of parameters useful for high level interpretation.</a:t>
            </a:r>
            <a:br>
              <a:rPr lang="en-US" dirty="0"/>
            </a:br>
            <a:br>
              <a:rPr lang="en-US" dirty="0"/>
            </a:br>
            <a:r>
              <a:rPr lang="en-US" b="1" dirty="0"/>
              <a:t>Source</a:t>
            </a:r>
            <a:r>
              <a:rPr lang="en-US" dirty="0"/>
              <a:t>: </a:t>
            </a:r>
            <a:r>
              <a:rPr lang="en-US" dirty="0">
                <a:hlinkClick r:id="rId2"/>
              </a:rPr>
              <a:t>https://www.cs.cmu.edu/~efros/courses/AP06/Papers/cootes-eccv-98.pdf</a:t>
            </a:r>
            <a:r>
              <a:rPr lang="en-US" dirty="0">
                <a:effectLst/>
                <a:hlinkClick r:id="rId2"/>
              </a:rPr>
              <a:t> Links to an external site.</a:t>
            </a:r>
            <a:br>
              <a:rPr lang="en-US" dirty="0"/>
            </a:br>
            <a:r>
              <a:rPr lang="en-US" dirty="0" err="1"/>
              <a:t>Cootes</a:t>
            </a:r>
            <a:r>
              <a:rPr lang="en-US" dirty="0"/>
              <a:t>, T. F., Edwards, G. J., &amp; Taylor, C. J. (1998). "Active Appearance Models." </a:t>
            </a:r>
            <a:r>
              <a:rPr lang="en-US" i="1" dirty="0"/>
              <a:t>Proceedings of the European Conference on Computer Vision (ECCV 1998)</a:t>
            </a:r>
            <a:r>
              <a:rPr lang="en-US" dirty="0"/>
              <a:t>. </a:t>
            </a:r>
          </a:p>
        </p:txBody>
      </p:sp>
    </p:spTree>
    <p:extLst>
      <p:ext uri="{BB962C8B-B14F-4D97-AF65-F5344CB8AC3E}">
        <p14:creationId xmlns:p14="http://schemas.microsoft.com/office/powerpoint/2010/main" val="223366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EA0F-2D0F-8DC1-BF0C-4C034A2EDF07}"/>
              </a:ext>
            </a:extLst>
          </p:cNvPr>
          <p:cNvSpPr>
            <a:spLocks noGrp="1"/>
          </p:cNvSpPr>
          <p:nvPr>
            <p:ph type="title"/>
          </p:nvPr>
        </p:nvSpPr>
        <p:spPr/>
        <p:txBody>
          <a:bodyPr>
            <a:normAutofit fontScale="90000"/>
          </a:bodyPr>
          <a:lstStyle/>
          <a:p>
            <a:pPr rtl="0">
              <a:lnSpc>
                <a:spcPct val="100000"/>
              </a:lnSpc>
              <a:spcAft>
                <a:spcPts val="0"/>
              </a:spcAft>
            </a:pPr>
            <a:r>
              <a:rPr lang="en-US" dirty="0">
                <a:effectLst/>
              </a:rPr>
              <a:t>2001: Introduction of the Viola-Jones Object Detection Framework </a:t>
            </a:r>
            <a:endParaRPr lang="en-US" dirty="0"/>
          </a:p>
        </p:txBody>
      </p:sp>
      <p:sp>
        <p:nvSpPr>
          <p:cNvPr id="3" name="Content Placeholder 2">
            <a:extLst>
              <a:ext uri="{FF2B5EF4-FFF2-40B4-BE49-F238E27FC236}">
                <a16:creationId xmlns:a16="http://schemas.microsoft.com/office/drawing/2014/main" id="{43357320-C18D-154F-976B-79AC0B3827B4}"/>
              </a:ext>
            </a:extLst>
          </p:cNvPr>
          <p:cNvSpPr>
            <a:spLocks noGrp="1"/>
          </p:cNvSpPr>
          <p:nvPr>
            <p:ph idx="1"/>
          </p:nvPr>
        </p:nvSpPr>
        <p:spPr/>
        <p:txBody>
          <a:bodyPr>
            <a:normAutofit fontScale="92500" lnSpcReduction="10000"/>
          </a:bodyPr>
          <a:lstStyle/>
          <a:p>
            <a:pPr marL="0" indent="0" rtl="0">
              <a:lnSpc>
                <a:spcPct val="100000"/>
              </a:lnSpc>
              <a:spcAft>
                <a:spcPts val="0"/>
              </a:spcAft>
              <a:buNone/>
            </a:pPr>
            <a:r>
              <a:rPr lang="en-US" dirty="0">
                <a:effectLst/>
              </a:rPr>
              <a:t>“This work is distinguished by three key contributions. The first is the introduction of a new image representation called the “Integral Image” which allows the features used by our detector to be computed very quickly. The second is a learning algorithm, based on AdaBoost, which selects a small number of critical visual features from a larger set and yields extremely efficient classifiers[6]. The third contribution is a method for combining increasingly more complex classifiers in a “cascade” which allows background regions of the image to be quickly discarded while spending more computation on promising object-like regions”</a:t>
            </a:r>
            <a:br>
              <a:rPr lang="en-US" dirty="0">
                <a:effectLst/>
              </a:rPr>
            </a:br>
            <a:br>
              <a:rPr lang="en-US" dirty="0">
                <a:effectLst/>
              </a:rPr>
            </a:br>
            <a:r>
              <a:rPr lang="en-US" b="1" dirty="0">
                <a:effectLst/>
              </a:rPr>
              <a:t>Source:</a:t>
            </a:r>
            <a:r>
              <a:rPr lang="en-US" dirty="0">
                <a:effectLst/>
              </a:rPr>
              <a:t> Viola, P., &amp; Jones, M. (2001). "Rapid Object Detection using a Boosted Cascade of Simple Features." </a:t>
            </a:r>
            <a:r>
              <a:rPr lang="en-US" i="1" dirty="0">
                <a:effectLst/>
              </a:rPr>
              <a:t>Proceedings of the 2001 IEEE Computer Society Conference on Computer Vision and Pattern Recognition (CVPR 2001)</a:t>
            </a:r>
            <a:r>
              <a:rPr lang="en-US" dirty="0">
                <a:effectLst/>
              </a:rPr>
              <a:t>. </a:t>
            </a:r>
          </a:p>
          <a:p>
            <a:endParaRPr lang="en-US" dirty="0"/>
          </a:p>
        </p:txBody>
      </p:sp>
    </p:spTree>
    <p:extLst>
      <p:ext uri="{BB962C8B-B14F-4D97-AF65-F5344CB8AC3E}">
        <p14:creationId xmlns:p14="http://schemas.microsoft.com/office/powerpoint/2010/main" val="379848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D191-DF82-8C68-4187-887DE7EE9EB4}"/>
              </a:ext>
            </a:extLst>
          </p:cNvPr>
          <p:cNvSpPr>
            <a:spLocks noGrp="1"/>
          </p:cNvSpPr>
          <p:nvPr>
            <p:ph type="title"/>
          </p:nvPr>
        </p:nvSpPr>
        <p:spPr/>
        <p:txBody>
          <a:bodyPr>
            <a:normAutofit fontScale="90000"/>
          </a:bodyPr>
          <a:lstStyle/>
          <a:p>
            <a:r>
              <a:rPr lang="en-US" dirty="0">
                <a:effectLst/>
              </a:rPr>
              <a:t>2004: Invention of the Bag of Words Model for Image Classification</a:t>
            </a:r>
            <a:endParaRPr lang="en-US" dirty="0"/>
          </a:p>
        </p:txBody>
      </p:sp>
      <p:sp>
        <p:nvSpPr>
          <p:cNvPr id="3" name="Content Placeholder 2">
            <a:extLst>
              <a:ext uri="{FF2B5EF4-FFF2-40B4-BE49-F238E27FC236}">
                <a16:creationId xmlns:a16="http://schemas.microsoft.com/office/drawing/2014/main" id="{02B78E2D-3AAB-EB43-E9B1-0C8E18ABC637}"/>
              </a:ext>
            </a:extLst>
          </p:cNvPr>
          <p:cNvSpPr>
            <a:spLocks noGrp="1"/>
          </p:cNvSpPr>
          <p:nvPr>
            <p:ph idx="1"/>
          </p:nvPr>
        </p:nvSpPr>
        <p:spPr/>
        <p:txBody>
          <a:bodyPr>
            <a:normAutofit fontScale="92500" lnSpcReduction="20000"/>
          </a:bodyPr>
          <a:lstStyle/>
          <a:p>
            <a:pPr marL="0" indent="0" rtl="0">
              <a:lnSpc>
                <a:spcPct val="100000"/>
              </a:lnSpc>
              <a:spcAft>
                <a:spcPts val="0"/>
              </a:spcAft>
              <a:buNone/>
            </a:pPr>
            <a:r>
              <a:rPr lang="en-US" dirty="0">
                <a:effectLst/>
              </a:rPr>
              <a:t>“present(s) results for simultaneously classifying seven semantic visual categories. These results clearly demonstrate that the method is robust to back- ground clutter and produces good categorization accuracy even without exploiting geometric information.”</a:t>
            </a:r>
            <a:br>
              <a:rPr lang="en-US" dirty="0">
                <a:effectLst/>
              </a:rPr>
            </a:br>
            <a:r>
              <a:rPr lang="en-US" dirty="0">
                <a:effectLst/>
              </a:rPr>
              <a:t>(In order to classify the increasing number of images available from cell phones the bag of words method assigns classifications to images)</a:t>
            </a:r>
            <a:br>
              <a:rPr lang="en-US" dirty="0">
                <a:effectLst/>
              </a:rPr>
            </a:br>
            <a:br>
              <a:rPr lang="en-US" dirty="0">
                <a:effectLst/>
              </a:rPr>
            </a:br>
            <a:r>
              <a:rPr lang="en-US" b="1" dirty="0">
                <a:effectLst/>
              </a:rPr>
              <a:t>Source</a:t>
            </a:r>
            <a:r>
              <a:rPr lang="en-US" dirty="0">
                <a:effectLst/>
              </a:rPr>
              <a:t>: </a:t>
            </a:r>
            <a:r>
              <a:rPr lang="en-US" dirty="0">
                <a:effectLst/>
                <a:hlinkClick r:id="rId2"/>
              </a:rPr>
              <a:t>https://www.cs.cmu.edu/~efros/courses/LBMV07/Papers/csurka-eccv-04.pdf </a:t>
            </a:r>
            <a:endParaRPr lang="en-US" dirty="0">
              <a:effectLst/>
            </a:endParaRPr>
          </a:p>
          <a:p>
            <a:r>
              <a:rPr lang="en-US" dirty="0">
                <a:effectLst/>
                <a:hlinkClick r:id="rId2"/>
              </a:rPr>
              <a:t>Links to an external site.</a:t>
            </a:r>
            <a:br>
              <a:rPr lang="en-US" dirty="0"/>
            </a:br>
            <a:r>
              <a:rPr lang="en-US" dirty="0" err="1"/>
              <a:t>Csurka</a:t>
            </a:r>
            <a:r>
              <a:rPr lang="en-US" dirty="0"/>
              <a:t>, G., Dance, C. R., Fan, L., </a:t>
            </a:r>
            <a:r>
              <a:rPr lang="en-US" dirty="0" err="1"/>
              <a:t>Willamowski</a:t>
            </a:r>
            <a:r>
              <a:rPr lang="en-US" dirty="0"/>
              <a:t>, J., &amp; Bray, C. (2004). "Visual Categorization with Bags of </a:t>
            </a:r>
            <a:r>
              <a:rPr lang="en-US" dirty="0" err="1"/>
              <a:t>Keypoints</a:t>
            </a:r>
            <a:r>
              <a:rPr lang="en-US" dirty="0"/>
              <a:t>." </a:t>
            </a:r>
            <a:r>
              <a:rPr lang="en-US" i="1" dirty="0"/>
              <a:t>Workshop on Statistical Learning in Computer Vision, ECCV 2004</a:t>
            </a:r>
            <a:r>
              <a:rPr lang="en-US" dirty="0"/>
              <a:t> </a:t>
            </a:r>
            <a:br>
              <a:rPr lang="en-US" dirty="0"/>
            </a:br>
            <a:endParaRPr lang="en-US" dirty="0"/>
          </a:p>
        </p:txBody>
      </p:sp>
    </p:spTree>
    <p:extLst>
      <p:ext uri="{BB962C8B-B14F-4D97-AF65-F5344CB8AC3E}">
        <p14:creationId xmlns:p14="http://schemas.microsoft.com/office/powerpoint/2010/main" val="367634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47A9B-B812-F18B-9A54-EF2048069CC8}"/>
              </a:ext>
            </a:extLst>
          </p:cNvPr>
          <p:cNvSpPr>
            <a:spLocks noGrp="1"/>
          </p:cNvSpPr>
          <p:nvPr>
            <p:ph type="title"/>
          </p:nvPr>
        </p:nvSpPr>
        <p:spPr/>
        <p:txBody>
          <a:bodyPr/>
          <a:lstStyle/>
          <a:p>
            <a:r>
              <a:rPr lang="en-US" dirty="0">
                <a:effectLst/>
              </a:rPr>
              <a:t>2004: Introduction of SIFT (Scale-Invariant Feature Transform)</a:t>
            </a:r>
            <a:endParaRPr lang="en-US" dirty="0"/>
          </a:p>
        </p:txBody>
      </p:sp>
      <p:sp>
        <p:nvSpPr>
          <p:cNvPr id="3" name="Content Placeholder 2">
            <a:extLst>
              <a:ext uri="{FF2B5EF4-FFF2-40B4-BE49-F238E27FC236}">
                <a16:creationId xmlns:a16="http://schemas.microsoft.com/office/drawing/2014/main" id="{B9343B9C-6109-E8BA-F1A2-C9DB70F73F6D}"/>
              </a:ext>
            </a:extLst>
          </p:cNvPr>
          <p:cNvSpPr>
            <a:spLocks noGrp="1"/>
          </p:cNvSpPr>
          <p:nvPr>
            <p:ph idx="1"/>
          </p:nvPr>
        </p:nvSpPr>
        <p:spPr/>
        <p:txBody>
          <a:bodyPr>
            <a:normAutofit fontScale="92500" lnSpcReduction="10000"/>
          </a:bodyPr>
          <a:lstStyle/>
          <a:p>
            <a:pPr marL="0" indent="0" rtl="0">
              <a:lnSpc>
                <a:spcPct val="100000"/>
              </a:lnSpc>
              <a:spcAft>
                <a:spcPts val="0"/>
              </a:spcAft>
              <a:buNone/>
            </a:pPr>
            <a:r>
              <a:rPr lang="en-US" dirty="0">
                <a:effectLst/>
              </a:rPr>
              <a:t>“The recognition proceeds by matching individual features to a database of features from known objects using a fast nearest-neighbor algorithm, followed by a Hough transform to identify clusters belonging to a single object, and finally performing verification through least-squares solution for consistent pose parameters. This approach to recognition can robustly identify objects among clutter and occlusion while achieving near real-time performance.”</a:t>
            </a:r>
            <a:br>
              <a:rPr lang="en-US" dirty="0">
                <a:effectLst/>
              </a:rPr>
            </a:br>
            <a:r>
              <a:rPr lang="en-US" dirty="0">
                <a:effectLst/>
              </a:rPr>
              <a:t>(The computer can recognize images from different angles in different positions under different lighting by referring to a database of images to speed up the processes.)</a:t>
            </a:r>
          </a:p>
          <a:p>
            <a:pPr rtl="0">
              <a:lnSpc>
                <a:spcPct val="100000"/>
              </a:lnSpc>
              <a:spcAft>
                <a:spcPts val="0"/>
              </a:spcAft>
            </a:pPr>
            <a:br>
              <a:rPr lang="en-US" dirty="0">
                <a:effectLst/>
              </a:rPr>
            </a:br>
            <a:r>
              <a:rPr lang="en-US" b="1" dirty="0">
                <a:effectLst/>
              </a:rPr>
              <a:t>Source:</a:t>
            </a:r>
            <a:r>
              <a:rPr lang="en-US" dirty="0">
                <a:effectLst/>
              </a:rPr>
              <a:t> https://</a:t>
            </a:r>
            <a:r>
              <a:rPr lang="en-US" dirty="0" err="1">
                <a:effectLst/>
              </a:rPr>
              <a:t>www.cs.ubc.ca</a:t>
            </a:r>
            <a:r>
              <a:rPr lang="en-US" dirty="0">
                <a:effectLst/>
              </a:rPr>
              <a:t>/~</a:t>
            </a:r>
            <a:r>
              <a:rPr lang="en-US" dirty="0" err="1">
                <a:effectLst/>
              </a:rPr>
              <a:t>lowe</a:t>
            </a:r>
            <a:r>
              <a:rPr lang="en-US" dirty="0">
                <a:effectLst/>
              </a:rPr>
              <a:t>/papers/ijcv04.pdf</a:t>
            </a:r>
            <a:br>
              <a:rPr lang="en-US" dirty="0">
                <a:effectLst/>
              </a:rPr>
            </a:br>
            <a:r>
              <a:rPr lang="en-US" dirty="0">
                <a:effectLst/>
              </a:rPr>
              <a:t>Lowe, D. G. (2004). "Distinctive Image Features from Scale-Invariant </a:t>
            </a:r>
            <a:r>
              <a:rPr lang="en-US" dirty="0" err="1">
                <a:effectLst/>
              </a:rPr>
              <a:t>Keypoints</a:t>
            </a:r>
            <a:r>
              <a:rPr lang="en-US" dirty="0">
                <a:effectLst/>
              </a:rPr>
              <a:t>." </a:t>
            </a:r>
            <a:r>
              <a:rPr lang="en-US" i="1" dirty="0">
                <a:effectLst/>
              </a:rPr>
              <a:t>International Journal of Computer Vision</a:t>
            </a:r>
            <a:r>
              <a:rPr lang="en-US" dirty="0">
                <a:effectLst/>
              </a:rPr>
              <a:t>, 60(2), 91-110.</a:t>
            </a:r>
          </a:p>
          <a:p>
            <a:endParaRPr lang="en-US" dirty="0"/>
          </a:p>
        </p:txBody>
      </p:sp>
    </p:spTree>
    <p:extLst>
      <p:ext uri="{BB962C8B-B14F-4D97-AF65-F5344CB8AC3E}">
        <p14:creationId xmlns:p14="http://schemas.microsoft.com/office/powerpoint/2010/main" val="1387578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DB06-57BB-1A47-2CB1-E259F0B4BF88}"/>
              </a:ext>
            </a:extLst>
          </p:cNvPr>
          <p:cNvSpPr>
            <a:spLocks noGrp="1"/>
          </p:cNvSpPr>
          <p:nvPr>
            <p:ph type="title"/>
          </p:nvPr>
        </p:nvSpPr>
        <p:spPr/>
        <p:txBody>
          <a:bodyPr>
            <a:normAutofit fontScale="90000"/>
          </a:bodyPr>
          <a:lstStyle/>
          <a:p>
            <a:r>
              <a:rPr lang="en-US" dirty="0"/>
              <a:t>2005: Introduction of the Histogram of Oriented Gradients (HOG) Descriptor</a:t>
            </a:r>
          </a:p>
        </p:txBody>
      </p:sp>
      <p:sp>
        <p:nvSpPr>
          <p:cNvPr id="3" name="Content Placeholder 2">
            <a:extLst>
              <a:ext uri="{FF2B5EF4-FFF2-40B4-BE49-F238E27FC236}">
                <a16:creationId xmlns:a16="http://schemas.microsoft.com/office/drawing/2014/main" id="{27B5A810-6BE0-114C-6D16-14EB6C671EF2}"/>
              </a:ext>
            </a:extLst>
          </p:cNvPr>
          <p:cNvSpPr>
            <a:spLocks noGrp="1"/>
          </p:cNvSpPr>
          <p:nvPr>
            <p:ph idx="1"/>
          </p:nvPr>
        </p:nvSpPr>
        <p:spPr/>
        <p:txBody>
          <a:bodyPr>
            <a:normAutofit lnSpcReduction="10000"/>
          </a:bodyPr>
          <a:lstStyle/>
          <a:p>
            <a:pPr marL="0" indent="0">
              <a:buNone/>
            </a:pPr>
            <a:r>
              <a:rPr lang="en-US" dirty="0"/>
              <a:t>“After reviewing existing edge and gradient based descriptors, we show experimentally that grids of Histograms of Oriented Gradient (HOG) descriptors significantly outperform existing feature sets for human detection.”</a:t>
            </a:r>
            <a:br>
              <a:rPr lang="en-US" dirty="0"/>
            </a:br>
            <a:r>
              <a:rPr lang="en-US" dirty="0"/>
              <a:t>(HOG becomes a fundamental technique for pedestrian detection.)</a:t>
            </a:r>
            <a:br>
              <a:rPr lang="en-US" dirty="0"/>
            </a:br>
            <a:br>
              <a:rPr lang="en-US" dirty="0"/>
            </a:br>
            <a:r>
              <a:rPr lang="en-US" b="1" dirty="0"/>
              <a:t>Source: </a:t>
            </a:r>
            <a:r>
              <a:rPr lang="en-US" b="1" dirty="0">
                <a:hlinkClick r:id="rId2"/>
              </a:rPr>
              <a:t>https://lear.inrialpes.fr/people/triggs/pubs/Dalal-cvpr05.pdf</a:t>
            </a:r>
            <a:r>
              <a:rPr lang="en-US" b="1" dirty="0">
                <a:effectLst/>
                <a:hlinkClick r:id="rId2"/>
              </a:rPr>
              <a:t> Links to an external site.</a:t>
            </a:r>
            <a:br>
              <a:rPr lang="en-US" b="1" dirty="0"/>
            </a:br>
            <a:r>
              <a:rPr lang="en-US" dirty="0"/>
              <a:t>Dalal, N., &amp; </a:t>
            </a:r>
            <a:r>
              <a:rPr lang="en-US" dirty="0" err="1"/>
              <a:t>Triggs</a:t>
            </a:r>
            <a:r>
              <a:rPr lang="en-US" dirty="0"/>
              <a:t>, B. (2005). "Histograms of Oriented Gradients for Human Detection." </a:t>
            </a:r>
            <a:r>
              <a:rPr lang="en-US" i="1" dirty="0"/>
              <a:t>Proceedings of the IEEE Conference on Computer Vision and Pattern Recognition (CVPR 2005)</a:t>
            </a:r>
            <a:r>
              <a:rPr lang="en-US" dirty="0"/>
              <a:t>. Research and development began earlier but culminated in a 2005 publication.</a:t>
            </a:r>
          </a:p>
        </p:txBody>
      </p:sp>
    </p:spTree>
    <p:extLst>
      <p:ext uri="{BB962C8B-B14F-4D97-AF65-F5344CB8AC3E}">
        <p14:creationId xmlns:p14="http://schemas.microsoft.com/office/powerpoint/2010/main" val="2878829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8A4AA-443E-734C-3D18-424184D84934}"/>
              </a:ext>
            </a:extLst>
          </p:cNvPr>
          <p:cNvSpPr>
            <a:spLocks noGrp="1"/>
          </p:cNvSpPr>
          <p:nvPr>
            <p:ph type="title"/>
          </p:nvPr>
        </p:nvSpPr>
        <p:spPr/>
        <p:txBody>
          <a:bodyPr/>
          <a:lstStyle/>
          <a:p>
            <a:r>
              <a:rPr lang="en-US" dirty="0">
                <a:effectLst/>
              </a:rPr>
              <a:t>2006: ImageNet Database Launch</a:t>
            </a:r>
            <a:endParaRPr lang="en-US" dirty="0"/>
          </a:p>
        </p:txBody>
      </p:sp>
      <p:sp>
        <p:nvSpPr>
          <p:cNvPr id="3" name="Content Placeholder 2">
            <a:extLst>
              <a:ext uri="{FF2B5EF4-FFF2-40B4-BE49-F238E27FC236}">
                <a16:creationId xmlns:a16="http://schemas.microsoft.com/office/drawing/2014/main" id="{9CC382D6-ACA9-06C9-5FA5-7A8BAA31D3F0}"/>
              </a:ext>
            </a:extLst>
          </p:cNvPr>
          <p:cNvSpPr>
            <a:spLocks noGrp="1"/>
          </p:cNvSpPr>
          <p:nvPr>
            <p:ph idx="1"/>
          </p:nvPr>
        </p:nvSpPr>
        <p:spPr/>
        <p:txBody>
          <a:bodyPr>
            <a:normAutofit/>
          </a:bodyPr>
          <a:lstStyle/>
          <a:p>
            <a:pPr marL="0" indent="0" rtl="0">
              <a:lnSpc>
                <a:spcPct val="100000"/>
              </a:lnSpc>
              <a:spcAft>
                <a:spcPts val="0"/>
              </a:spcAft>
              <a:buNone/>
            </a:pPr>
            <a:r>
              <a:rPr lang="en-US" dirty="0">
                <a:effectLst/>
              </a:rPr>
              <a:t>“We introduce here a new database called “ImageNet”, a large-scale ontology of images built upon the backbone of the WordNet structure. ImageNet aims to populate the majority of the 80,000 </a:t>
            </a:r>
            <a:r>
              <a:rPr lang="en-US" dirty="0" err="1">
                <a:effectLst/>
              </a:rPr>
              <a:t>synsets</a:t>
            </a:r>
            <a:r>
              <a:rPr lang="en-US" dirty="0">
                <a:effectLst/>
              </a:rPr>
              <a:t> of WordNet with an average of 500-1000 clean and full resolution images”</a:t>
            </a:r>
            <a:br>
              <a:rPr lang="en-US" dirty="0">
                <a:effectLst/>
              </a:rPr>
            </a:br>
            <a:br>
              <a:rPr lang="en-US" dirty="0">
                <a:effectLst/>
              </a:rPr>
            </a:br>
            <a:r>
              <a:rPr lang="en-US" b="1" dirty="0">
                <a:effectLst/>
              </a:rPr>
              <a:t>Source: </a:t>
            </a:r>
            <a:r>
              <a:rPr lang="en-US" dirty="0">
                <a:effectLst/>
              </a:rPr>
              <a:t>https://</a:t>
            </a:r>
            <a:r>
              <a:rPr lang="en-US" dirty="0" err="1">
                <a:effectLst/>
              </a:rPr>
              <a:t>www.image-net.org</a:t>
            </a:r>
            <a:r>
              <a:rPr lang="en-US" dirty="0">
                <a:effectLst/>
              </a:rPr>
              <a:t>/</a:t>
            </a:r>
            <a:r>
              <a:rPr lang="en-US" dirty="0" err="1">
                <a:effectLst/>
              </a:rPr>
              <a:t>static_files</a:t>
            </a:r>
            <a:r>
              <a:rPr lang="en-US" dirty="0">
                <a:effectLst/>
              </a:rPr>
              <a:t>/papers/imagenet_cvpr09.pdf</a:t>
            </a:r>
            <a:br>
              <a:rPr lang="en-US" b="1" dirty="0">
                <a:effectLst/>
              </a:rPr>
            </a:br>
            <a:r>
              <a:rPr lang="en-US" dirty="0">
                <a:effectLst/>
              </a:rPr>
              <a:t>Deng, J., Dong, W., </a:t>
            </a:r>
            <a:r>
              <a:rPr lang="en-US" dirty="0" err="1">
                <a:effectLst/>
              </a:rPr>
              <a:t>Socher</a:t>
            </a:r>
            <a:r>
              <a:rPr lang="en-US" dirty="0">
                <a:effectLst/>
              </a:rPr>
              <a:t>, R., Li, L.-J., Li, K., &amp; Fei-Fei, L. (2009). "ImageNet: A Large-Scale Hierarchical Image Database." </a:t>
            </a:r>
            <a:r>
              <a:rPr lang="en-US" i="1" dirty="0">
                <a:effectLst/>
              </a:rPr>
              <a:t>Proceedings of the IEEE Conference on Computer Vision and Pattern Recognition (CVPR 2009)</a:t>
            </a:r>
            <a:r>
              <a:rPr lang="en-US" dirty="0">
                <a:effectLst/>
              </a:rPr>
              <a:t>. The project began earlier, but its significant impact started with the 2009 publication. </a:t>
            </a:r>
          </a:p>
          <a:p>
            <a:endParaRPr lang="en-US" dirty="0"/>
          </a:p>
        </p:txBody>
      </p:sp>
    </p:spTree>
    <p:extLst>
      <p:ext uri="{BB962C8B-B14F-4D97-AF65-F5344CB8AC3E}">
        <p14:creationId xmlns:p14="http://schemas.microsoft.com/office/powerpoint/2010/main" val="1003863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6" y="421353"/>
            <a:ext cx="7729728" cy="1188720"/>
          </a:xfrm>
        </p:spPr>
        <p:txBody>
          <a:bodyPr/>
          <a:lstStyle/>
          <a:p>
            <a:r>
              <a:rPr lang="en-US" dirty="0"/>
              <a:t>1957-First Digital Image Scanned</a:t>
            </a:r>
          </a:p>
        </p:txBody>
      </p:sp>
      <p:pic>
        <p:nvPicPr>
          <p:cNvPr id="5" name="Content Placeholder 4" descr="A close-up of a baby&#10;&#10;Description automatically generated">
            <a:extLst>
              <a:ext uri="{FF2B5EF4-FFF2-40B4-BE49-F238E27FC236}">
                <a16:creationId xmlns:a16="http://schemas.microsoft.com/office/drawing/2014/main" id="{2CDAAD7E-DDE7-6F88-BAE8-3ACBA250E071}"/>
              </a:ext>
            </a:extLst>
          </p:cNvPr>
          <p:cNvPicPr>
            <a:picLocks noGrp="1" noChangeAspect="1"/>
          </p:cNvPicPr>
          <p:nvPr>
            <p:ph idx="1"/>
          </p:nvPr>
        </p:nvPicPr>
        <p:blipFill>
          <a:blip r:embed="rId2"/>
          <a:stretch>
            <a:fillRect/>
          </a:stretch>
        </p:blipFill>
        <p:spPr>
          <a:xfrm>
            <a:off x="3916017" y="1839939"/>
            <a:ext cx="4359965" cy="4189799"/>
          </a:xfrm>
        </p:spPr>
      </p:pic>
      <p:sp>
        <p:nvSpPr>
          <p:cNvPr id="6" name="TextBox 5">
            <a:extLst>
              <a:ext uri="{FF2B5EF4-FFF2-40B4-BE49-F238E27FC236}">
                <a16:creationId xmlns:a16="http://schemas.microsoft.com/office/drawing/2014/main" id="{50AB3CF6-2452-CA9D-7573-CA8E55AC823E}"/>
              </a:ext>
            </a:extLst>
          </p:cNvPr>
          <p:cNvSpPr txBox="1"/>
          <p:nvPr/>
        </p:nvSpPr>
        <p:spPr>
          <a:xfrm>
            <a:off x="3339548" y="6211669"/>
            <a:ext cx="5327374" cy="646331"/>
          </a:xfrm>
          <a:prstGeom prst="rect">
            <a:avLst/>
          </a:prstGeom>
          <a:noFill/>
        </p:spPr>
        <p:txBody>
          <a:bodyPr wrap="square" rtlCol="0">
            <a:spAutoFit/>
          </a:bodyPr>
          <a:lstStyle/>
          <a:p>
            <a:r>
              <a:rPr lang="en-US" dirty="0"/>
              <a:t>Source: </a:t>
            </a:r>
            <a:r>
              <a:rPr lang="en-US" dirty="0">
                <a:hlinkClick r:id="rId3"/>
              </a:rPr>
              <a:t>https://</a:t>
            </a:r>
            <a:r>
              <a:rPr lang="en-US" dirty="0" err="1">
                <a:hlinkClick r:id="rId3"/>
              </a:rPr>
              <a:t>hackaday.com</a:t>
            </a:r>
            <a:r>
              <a:rPr lang="en-US" dirty="0">
                <a:hlinkClick r:id="rId3"/>
              </a:rPr>
              <a:t>/2020/08/20/</a:t>
            </a:r>
            <a:r>
              <a:rPr lang="en-US" dirty="0" err="1">
                <a:hlinkClick r:id="rId3"/>
              </a:rPr>
              <a:t>russell</a:t>
            </a:r>
            <a:r>
              <a:rPr lang="en-US" dirty="0">
                <a:hlinkClick r:id="rId3"/>
              </a:rPr>
              <a:t>-kirsch-pixel-pioneer-and-the-father-of-digital-imaging/</a:t>
            </a:r>
            <a:endParaRPr lang="en-US" dirty="0"/>
          </a:p>
        </p:txBody>
      </p:sp>
    </p:spTree>
    <p:extLst>
      <p:ext uri="{BB962C8B-B14F-4D97-AF65-F5344CB8AC3E}">
        <p14:creationId xmlns:p14="http://schemas.microsoft.com/office/powerpoint/2010/main" val="165310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3AA2-E42E-11CD-1520-1A7A063F28C9}"/>
              </a:ext>
            </a:extLst>
          </p:cNvPr>
          <p:cNvSpPr>
            <a:spLocks noGrp="1"/>
          </p:cNvSpPr>
          <p:nvPr>
            <p:ph type="title"/>
          </p:nvPr>
        </p:nvSpPr>
        <p:spPr>
          <a:xfrm>
            <a:off x="2231136" y="606056"/>
            <a:ext cx="7729728" cy="1547356"/>
          </a:xfrm>
        </p:spPr>
        <p:txBody>
          <a:bodyPr>
            <a:normAutofit fontScale="90000"/>
          </a:bodyPr>
          <a:lstStyle/>
          <a:p>
            <a:r>
              <a:rPr lang="en-US" dirty="0">
                <a:effectLst/>
              </a:rPr>
              <a:t>2006: Introduction of the Conditional Random Fields (CRFs) for Structured Prediction</a:t>
            </a:r>
            <a:br>
              <a:rPr lang="en-US" dirty="0">
                <a:effectLst/>
              </a:rPr>
            </a:br>
            <a:endParaRPr lang="en-US" dirty="0"/>
          </a:p>
        </p:txBody>
      </p:sp>
      <p:sp>
        <p:nvSpPr>
          <p:cNvPr id="3" name="Content Placeholder 2">
            <a:extLst>
              <a:ext uri="{FF2B5EF4-FFF2-40B4-BE49-F238E27FC236}">
                <a16:creationId xmlns:a16="http://schemas.microsoft.com/office/drawing/2014/main" id="{B797BE90-6DAC-2FE0-CD2B-B0CD363D6003}"/>
              </a:ext>
            </a:extLst>
          </p:cNvPr>
          <p:cNvSpPr>
            <a:spLocks noGrp="1"/>
          </p:cNvSpPr>
          <p:nvPr>
            <p:ph idx="1"/>
          </p:nvPr>
        </p:nvSpPr>
        <p:spPr/>
        <p:txBody>
          <a:bodyPr>
            <a:normAutofit/>
          </a:bodyPr>
          <a:lstStyle/>
          <a:p>
            <a:pPr marL="0" indent="0" rtl="0">
              <a:lnSpc>
                <a:spcPct val="100000"/>
              </a:lnSpc>
              <a:spcAft>
                <a:spcPts val="0"/>
              </a:spcAft>
              <a:buNone/>
            </a:pPr>
            <a:r>
              <a:rPr lang="en-US" dirty="0">
                <a:effectLst/>
              </a:rPr>
              <a:t>CRFs become popularized for labeling sequencing data in image segmentation. CRFs are a statistical model that consider not just the individual pixels but also the relationships between neighboring pixels allowing the image to account for context.</a:t>
            </a:r>
            <a:br>
              <a:rPr lang="en-US" dirty="0">
                <a:effectLst/>
              </a:rPr>
            </a:br>
            <a:br>
              <a:rPr lang="en-US" dirty="0">
                <a:effectLst/>
              </a:rPr>
            </a:br>
            <a:r>
              <a:rPr lang="en-US" b="1" dirty="0">
                <a:effectLst/>
              </a:rPr>
              <a:t>Source: </a:t>
            </a:r>
            <a:r>
              <a:rPr lang="en-US" dirty="0">
                <a:effectLst/>
              </a:rPr>
              <a:t>https://</a:t>
            </a:r>
            <a:r>
              <a:rPr lang="en-US" dirty="0" err="1">
                <a:effectLst/>
              </a:rPr>
              <a:t>www.cs.columbia.edu</a:t>
            </a:r>
            <a:r>
              <a:rPr lang="en-US" dirty="0">
                <a:effectLst/>
              </a:rPr>
              <a:t>/~</a:t>
            </a:r>
            <a:r>
              <a:rPr lang="en-US" dirty="0" err="1">
                <a:effectLst/>
              </a:rPr>
              <a:t>jebara</a:t>
            </a:r>
            <a:r>
              <a:rPr lang="en-US" dirty="0">
                <a:effectLst/>
              </a:rPr>
              <a:t>/6772/papers/</a:t>
            </a:r>
            <a:r>
              <a:rPr lang="en-US" dirty="0" err="1">
                <a:effectLst/>
              </a:rPr>
              <a:t>crf.pdf</a:t>
            </a:r>
            <a:br>
              <a:rPr lang="en-US" b="1" dirty="0">
                <a:effectLst/>
              </a:rPr>
            </a:br>
            <a:r>
              <a:rPr lang="en-US" dirty="0">
                <a:effectLst/>
              </a:rPr>
              <a:t>Lafferty, J., McCallum, A., &amp; Pereira, F. (2001). "Conditional Random Fields: Probabilistic Models for Segmenting and Labeling Sequence Data." </a:t>
            </a:r>
            <a:r>
              <a:rPr lang="en-US" i="1" dirty="0">
                <a:effectLst/>
              </a:rPr>
              <a:t>Proceedings of the International Conference on Machine Learning (ICML 2001)</a:t>
            </a:r>
            <a:r>
              <a:rPr lang="en-US" dirty="0">
                <a:effectLst/>
              </a:rPr>
              <a:t>. </a:t>
            </a:r>
          </a:p>
          <a:p>
            <a:endParaRPr lang="en-US" dirty="0"/>
          </a:p>
        </p:txBody>
      </p:sp>
    </p:spTree>
    <p:extLst>
      <p:ext uri="{BB962C8B-B14F-4D97-AF65-F5344CB8AC3E}">
        <p14:creationId xmlns:p14="http://schemas.microsoft.com/office/powerpoint/2010/main" val="894380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FC32-C3E2-E543-221C-FC6D02EA7604}"/>
              </a:ext>
            </a:extLst>
          </p:cNvPr>
          <p:cNvSpPr>
            <a:spLocks noGrp="1"/>
          </p:cNvSpPr>
          <p:nvPr>
            <p:ph type="title"/>
          </p:nvPr>
        </p:nvSpPr>
        <p:spPr/>
        <p:txBody>
          <a:bodyPr>
            <a:normAutofit fontScale="90000"/>
          </a:bodyPr>
          <a:lstStyle/>
          <a:p>
            <a:r>
              <a:rPr lang="en-US" dirty="0">
                <a:effectLst/>
              </a:rPr>
              <a:t>2009: Development of Deep Convolutional Neural Networks (CNNs) for Image Recognition</a:t>
            </a:r>
            <a:endParaRPr lang="en-US" dirty="0"/>
          </a:p>
        </p:txBody>
      </p:sp>
      <p:sp>
        <p:nvSpPr>
          <p:cNvPr id="3" name="Content Placeholder 2">
            <a:extLst>
              <a:ext uri="{FF2B5EF4-FFF2-40B4-BE49-F238E27FC236}">
                <a16:creationId xmlns:a16="http://schemas.microsoft.com/office/drawing/2014/main" id="{AAB4D98B-A134-2717-B2C3-E2D20F07A42F}"/>
              </a:ext>
            </a:extLst>
          </p:cNvPr>
          <p:cNvSpPr>
            <a:spLocks noGrp="1"/>
          </p:cNvSpPr>
          <p:nvPr>
            <p:ph idx="1"/>
          </p:nvPr>
        </p:nvSpPr>
        <p:spPr/>
        <p:txBody>
          <a:bodyPr>
            <a:normAutofit/>
          </a:bodyPr>
          <a:lstStyle/>
          <a:p>
            <a:pPr marL="0" indent="0" rtl="0">
              <a:lnSpc>
                <a:spcPct val="100000"/>
              </a:lnSpc>
              <a:spcAft>
                <a:spcPts val="0"/>
              </a:spcAft>
              <a:buNone/>
            </a:pPr>
            <a:r>
              <a:rPr lang="en-US" dirty="0">
                <a:effectLst/>
              </a:rPr>
              <a:t>Resurgence in an interest in CNN’s culminates with a 15.3% error rate in the ILSVRC-2012 competition compared to a 26.2% error rate of the second best entry.</a:t>
            </a:r>
            <a:br>
              <a:rPr lang="en-US" dirty="0">
                <a:effectLst/>
              </a:rPr>
            </a:br>
            <a:br>
              <a:rPr lang="en-US" dirty="0">
                <a:effectLst/>
              </a:rPr>
            </a:br>
            <a:r>
              <a:rPr lang="en-US" b="1" dirty="0">
                <a:effectLst/>
              </a:rPr>
              <a:t>Source:</a:t>
            </a:r>
            <a:r>
              <a:rPr lang="en-US" dirty="0">
                <a:effectLst/>
              </a:rPr>
              <a:t> </a:t>
            </a:r>
            <a:r>
              <a:rPr lang="en-US" dirty="0" err="1">
                <a:effectLst/>
              </a:rPr>
              <a:t>Krizhevsky</a:t>
            </a:r>
            <a:r>
              <a:rPr lang="en-US" dirty="0">
                <a:effectLst/>
              </a:rPr>
              <a:t>, A., </a:t>
            </a:r>
            <a:r>
              <a:rPr lang="en-US" dirty="0" err="1">
                <a:effectLst/>
              </a:rPr>
              <a:t>Sutskever</a:t>
            </a:r>
            <a:r>
              <a:rPr lang="en-US" dirty="0">
                <a:effectLst/>
              </a:rPr>
              <a:t>, I., &amp; Hinton, G. E. (2012). "ImageNet Classification with Deep Convolutional Neural Networks." </a:t>
            </a:r>
            <a:r>
              <a:rPr lang="en-US" i="1" dirty="0">
                <a:effectLst/>
              </a:rPr>
              <a:t>Advances in Neural Information Processing Systems (NIPS 2012)</a:t>
            </a:r>
            <a:r>
              <a:rPr lang="en-US" dirty="0">
                <a:effectLst/>
              </a:rPr>
              <a:t>. While this work was published in 2012, it was built on developments in the late 2000s, with key research occurring in 2009. </a:t>
            </a:r>
          </a:p>
          <a:p>
            <a:endParaRPr lang="en-US" dirty="0"/>
          </a:p>
        </p:txBody>
      </p:sp>
    </p:spTree>
    <p:extLst>
      <p:ext uri="{BB962C8B-B14F-4D97-AF65-F5344CB8AC3E}">
        <p14:creationId xmlns:p14="http://schemas.microsoft.com/office/powerpoint/2010/main" val="2979452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7074-6ED0-6EE9-A976-C0151D33DD99}"/>
              </a:ext>
            </a:extLst>
          </p:cNvPr>
          <p:cNvSpPr>
            <a:spLocks noGrp="1"/>
          </p:cNvSpPr>
          <p:nvPr>
            <p:ph type="title"/>
          </p:nvPr>
        </p:nvSpPr>
        <p:spPr>
          <a:xfrm>
            <a:off x="804672" y="964692"/>
            <a:ext cx="4476806" cy="1188720"/>
          </a:xfrm>
        </p:spPr>
        <p:txBody>
          <a:bodyPr>
            <a:normAutofit/>
          </a:bodyPr>
          <a:lstStyle/>
          <a:p>
            <a:r>
              <a:rPr lang="en-US" b="1" i="0" dirty="0">
                <a:effectLst/>
                <a:highlight>
                  <a:srgbClr val="FFFFFF"/>
                </a:highlight>
                <a:latin typeface="LatoWeb"/>
              </a:rPr>
              <a:t>2012: </a:t>
            </a:r>
            <a:r>
              <a:rPr lang="en-US" b="1" i="0" dirty="0" err="1">
                <a:effectLst/>
                <a:highlight>
                  <a:srgbClr val="FFFFFF"/>
                </a:highlight>
                <a:latin typeface="LatoWeb"/>
              </a:rPr>
              <a:t>Alexnet</a:t>
            </a:r>
            <a:r>
              <a:rPr lang="en-US" b="1" i="0" dirty="0">
                <a:effectLst/>
                <a:highlight>
                  <a:srgbClr val="FFFFFF"/>
                </a:highlight>
                <a:latin typeface="LatoWeb"/>
              </a:rPr>
              <a:t> Model</a:t>
            </a:r>
            <a:endParaRPr lang="en-US" dirty="0"/>
          </a:p>
        </p:txBody>
      </p:sp>
      <p:sp>
        <p:nvSpPr>
          <p:cNvPr id="3" name="Content Placeholder 2">
            <a:extLst>
              <a:ext uri="{FF2B5EF4-FFF2-40B4-BE49-F238E27FC236}">
                <a16:creationId xmlns:a16="http://schemas.microsoft.com/office/drawing/2014/main" id="{6A28CC30-7299-D8F4-A76C-0EBB69E9F7DA}"/>
              </a:ext>
            </a:extLst>
          </p:cNvPr>
          <p:cNvSpPr>
            <a:spLocks noGrp="1"/>
          </p:cNvSpPr>
          <p:nvPr>
            <p:ph idx="1"/>
          </p:nvPr>
        </p:nvSpPr>
        <p:spPr>
          <a:xfrm>
            <a:off x="803244" y="2638044"/>
            <a:ext cx="4492932" cy="3263206"/>
          </a:xfrm>
        </p:spPr>
        <p:txBody>
          <a:bodyPr>
            <a:normAutofit/>
          </a:bodyPr>
          <a:lstStyle/>
          <a:p>
            <a:pPr marL="0" indent="0">
              <a:lnSpc>
                <a:spcPct val="90000"/>
              </a:lnSpc>
              <a:buNone/>
            </a:pPr>
            <a:r>
              <a:rPr lang="en-US" sz="1300"/>
              <a:t>The </a:t>
            </a:r>
            <a:r>
              <a:rPr lang="en-US" sz="1300" err="1"/>
              <a:t>AlexNet</a:t>
            </a:r>
            <a:r>
              <a:rPr lang="en-US" sz="1300"/>
              <a:t> model, based on deep convolutional neural networks (CNNs), wins the ImageNet competition, demonstrating the power of deep learning in vision tasks.</a:t>
            </a:r>
          </a:p>
          <a:p>
            <a:pPr marL="0" indent="0">
              <a:lnSpc>
                <a:spcPct val="90000"/>
              </a:lnSpc>
              <a:buNone/>
            </a:pPr>
            <a:endParaRPr lang="en-US" sz="1300"/>
          </a:p>
          <a:p>
            <a:pPr marL="0" indent="0">
              <a:lnSpc>
                <a:spcPct val="90000"/>
              </a:lnSpc>
              <a:buNone/>
            </a:pPr>
            <a:r>
              <a:rPr lang="en-US" sz="1300" b="1"/>
              <a:t>Source:</a:t>
            </a:r>
          </a:p>
          <a:p>
            <a:pPr marL="0" indent="0">
              <a:lnSpc>
                <a:spcPct val="90000"/>
              </a:lnSpc>
              <a:buNone/>
            </a:pPr>
            <a:r>
              <a:rPr lang="en-US" sz="1300"/>
              <a:t>Wikipedia contributors. (2024, April 25). ImageNet. In Wikipedia, The Free Encyclopedia. Retrieved 17:55, August 23, 2024, from </a:t>
            </a:r>
            <a:r>
              <a:rPr lang="en-US" sz="1300">
                <a:hlinkClick r:id="rId2"/>
              </a:rPr>
              <a:t>https://en.wikipedia.org/w/index.php?title=ImageNet&amp;oldid=1220649686</a:t>
            </a:r>
            <a:endParaRPr lang="en-US" sz="1300"/>
          </a:p>
          <a:p>
            <a:pPr marL="0" indent="0">
              <a:lnSpc>
                <a:spcPct val="90000"/>
              </a:lnSpc>
              <a:buNone/>
            </a:pPr>
            <a:r>
              <a:rPr lang="en-US" sz="1300"/>
              <a:t>ImageNet Large Scale Visual Recognition Challenge 2012 web page: https://image-net.org/challenges/LSVRC/2012/index#cite</a:t>
            </a:r>
          </a:p>
          <a:p>
            <a:pPr marL="0" indent="0">
              <a:lnSpc>
                <a:spcPct val="90000"/>
              </a:lnSpc>
              <a:buNone/>
            </a:pPr>
            <a:r>
              <a:rPr lang="en-US" sz="1300" err="1"/>
              <a:t>AlexNet</a:t>
            </a:r>
            <a:r>
              <a:rPr lang="en-US" sz="1300"/>
              <a:t>: The First CNN to win Image Net: https://www.mygreatlearning.com/blog/alexnet-the-first-cnn-to-win-image-net/</a:t>
            </a:r>
          </a:p>
        </p:txBody>
      </p:sp>
      <p:sp>
        <p:nvSpPr>
          <p:cNvPr id="15" name="Rectangle 14">
            <a:extLst>
              <a:ext uri="{FF2B5EF4-FFF2-40B4-BE49-F238E27FC236}">
                <a16:creationId xmlns:a16="http://schemas.microsoft.com/office/drawing/2014/main" id="{CCB44D6C-A194-4C92-A608-1AA2CC5992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65762A7-CE84-40FE-9B97-D3C158A3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blue rectangular objects with red arrows&#10;&#10;Description automatically generated">
            <a:extLst>
              <a:ext uri="{FF2B5EF4-FFF2-40B4-BE49-F238E27FC236}">
                <a16:creationId xmlns:a16="http://schemas.microsoft.com/office/drawing/2014/main" id="{0A04B425-867D-7103-529F-B76D4159405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72789" y="2111857"/>
            <a:ext cx="4782312" cy="2642227"/>
          </a:xfrm>
          <a:prstGeom prst="rect">
            <a:avLst/>
          </a:prstGeom>
        </p:spPr>
      </p:pic>
      <p:sp>
        <p:nvSpPr>
          <p:cNvPr id="6" name="TextBox 5">
            <a:extLst>
              <a:ext uri="{FF2B5EF4-FFF2-40B4-BE49-F238E27FC236}">
                <a16:creationId xmlns:a16="http://schemas.microsoft.com/office/drawing/2014/main" id="{0985B8F6-0E05-A5F8-56A8-BFBCCF9C354F}"/>
              </a:ext>
            </a:extLst>
          </p:cNvPr>
          <p:cNvSpPr txBox="1"/>
          <p:nvPr/>
        </p:nvSpPr>
        <p:spPr>
          <a:xfrm>
            <a:off x="8634246" y="4554029"/>
            <a:ext cx="242085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xybb.com/article/xu_fu_yong/9284850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173773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AAB0-9BFF-D4B3-3C11-682DA3E97D4E}"/>
              </a:ext>
            </a:extLst>
          </p:cNvPr>
          <p:cNvSpPr>
            <a:spLocks noGrp="1"/>
          </p:cNvSpPr>
          <p:nvPr>
            <p:ph type="title"/>
          </p:nvPr>
        </p:nvSpPr>
        <p:spPr>
          <a:xfrm>
            <a:off x="8312677" y="964692"/>
            <a:ext cx="3066937" cy="1188720"/>
          </a:xfrm>
        </p:spPr>
        <p:txBody>
          <a:bodyPr>
            <a:normAutofit/>
          </a:bodyPr>
          <a:lstStyle/>
          <a:p>
            <a:r>
              <a:rPr lang="en-US" sz="1500"/>
              <a:t>2013: Region-based Convolutional Neural Network (R-CNN)</a:t>
            </a:r>
          </a:p>
        </p:txBody>
      </p:sp>
      <p:sp>
        <p:nvSpPr>
          <p:cNvPr id="11" name="Rectangle 10">
            <a:extLst>
              <a:ext uri="{FF2B5EF4-FFF2-40B4-BE49-F238E27FC236}">
                <a16:creationId xmlns:a16="http://schemas.microsoft.com/office/drawing/2014/main" id="{0358FD32-AA91-47A4-9758-8C172B306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6B5B18B-0170-4F1B-BF40-89BD5772C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person&#10;&#10;Description automatically generated">
            <a:extLst>
              <a:ext uri="{FF2B5EF4-FFF2-40B4-BE49-F238E27FC236}">
                <a16:creationId xmlns:a16="http://schemas.microsoft.com/office/drawing/2014/main" id="{AD35438E-42DB-6AC9-62A0-62654469DE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43979" y="2351019"/>
            <a:ext cx="6227064" cy="2163903"/>
          </a:xfrm>
          <a:prstGeom prst="rect">
            <a:avLst/>
          </a:prstGeom>
        </p:spPr>
      </p:pic>
      <p:sp>
        <p:nvSpPr>
          <p:cNvPr id="3" name="Content Placeholder 2">
            <a:extLst>
              <a:ext uri="{FF2B5EF4-FFF2-40B4-BE49-F238E27FC236}">
                <a16:creationId xmlns:a16="http://schemas.microsoft.com/office/drawing/2014/main" id="{E73C365E-0055-0CF0-1580-E9267E44E1B4}"/>
              </a:ext>
            </a:extLst>
          </p:cNvPr>
          <p:cNvSpPr>
            <a:spLocks noGrp="1"/>
          </p:cNvSpPr>
          <p:nvPr>
            <p:ph idx="1"/>
          </p:nvPr>
        </p:nvSpPr>
        <p:spPr>
          <a:xfrm>
            <a:off x="8311249" y="2638044"/>
            <a:ext cx="3063765" cy="3263206"/>
          </a:xfrm>
        </p:spPr>
        <p:txBody>
          <a:bodyPr>
            <a:normAutofit/>
          </a:bodyPr>
          <a:lstStyle/>
          <a:p>
            <a:pPr>
              <a:lnSpc>
                <a:spcPct val="90000"/>
              </a:lnSpc>
            </a:pPr>
            <a:r>
              <a:rPr lang="en-US" sz="900" dirty="0"/>
              <a:t>The introduction of the Region-based Convolutional Neural Network (R-CNN) improves object detection by combining CNNs with region proposals.</a:t>
            </a:r>
          </a:p>
          <a:p>
            <a:pPr>
              <a:lnSpc>
                <a:spcPct val="90000"/>
              </a:lnSpc>
            </a:pPr>
            <a:r>
              <a:rPr lang="en-US" sz="900" dirty="0"/>
              <a:t>"Ross </a:t>
            </a:r>
            <a:r>
              <a:rPr lang="en-US" sz="900" dirty="0" err="1"/>
              <a:t>Girshick</a:t>
            </a:r>
            <a:r>
              <a:rPr lang="en-US" sz="900" dirty="0"/>
              <a:t> et al in 2013 proposed an architecture called R-CNN (Region-based CNN) to deal with this challenge of object detection. This R-CNN architecture uses the selective search algorithm that generates approximately 2000 region proposals. These 2000 region proposals are then provided to CNN architecture that computes CNN features. These features are then passed in an SVM model to classify the object present in the region proposal." - Geek for Geeks. (2023, August 1).</a:t>
            </a:r>
          </a:p>
          <a:p>
            <a:pPr marL="0" indent="0">
              <a:lnSpc>
                <a:spcPct val="90000"/>
              </a:lnSpc>
              <a:buNone/>
            </a:pPr>
            <a:endParaRPr lang="en-US" sz="900" dirty="0"/>
          </a:p>
          <a:p>
            <a:pPr marL="0" indent="0">
              <a:lnSpc>
                <a:spcPct val="90000"/>
              </a:lnSpc>
              <a:buNone/>
            </a:pPr>
            <a:r>
              <a:rPr lang="en-US" sz="900" b="1" dirty="0"/>
              <a:t>Source:</a:t>
            </a:r>
          </a:p>
          <a:p>
            <a:pPr marL="0" indent="0">
              <a:lnSpc>
                <a:spcPct val="90000"/>
              </a:lnSpc>
              <a:buNone/>
            </a:pPr>
            <a:r>
              <a:rPr lang="en-US" sz="900" dirty="0">
                <a:hlinkClick r:id="rId4"/>
              </a:rPr>
              <a:t>https://www.geeksforgeeks.org/r-cnn-region-based-cnns/</a:t>
            </a:r>
            <a:endParaRPr lang="en-US" sz="900" dirty="0"/>
          </a:p>
          <a:p>
            <a:pPr marL="0" indent="0">
              <a:lnSpc>
                <a:spcPct val="90000"/>
              </a:lnSpc>
              <a:buNone/>
            </a:pPr>
            <a:r>
              <a:rPr lang="en-US" sz="900" dirty="0"/>
              <a:t>"Rich feature hierarchies for accurate object detection and semantic segmentation" - Ross </a:t>
            </a:r>
            <a:r>
              <a:rPr lang="en-US" sz="900" dirty="0" err="1"/>
              <a:t>Girshick</a:t>
            </a:r>
            <a:r>
              <a:rPr lang="en-US" sz="900" dirty="0"/>
              <a:t> et al in 2013 </a:t>
            </a:r>
            <a:r>
              <a:rPr lang="en-US" sz="900" dirty="0">
                <a:hlinkClick r:id="rId5"/>
              </a:rPr>
              <a:t>https://arxiv.org/abs/1311.2524v5</a:t>
            </a:r>
            <a:endParaRPr lang="en-US" sz="900" dirty="0"/>
          </a:p>
          <a:p>
            <a:pPr marL="0" indent="0">
              <a:lnSpc>
                <a:spcPct val="90000"/>
              </a:lnSpc>
              <a:buNone/>
            </a:pPr>
            <a:endParaRPr lang="en-US" sz="900" dirty="0"/>
          </a:p>
          <a:p>
            <a:pPr marL="0" indent="0">
              <a:lnSpc>
                <a:spcPct val="90000"/>
              </a:lnSpc>
              <a:buNone/>
            </a:pPr>
            <a:endParaRPr lang="en-US" sz="900" dirty="0"/>
          </a:p>
        </p:txBody>
      </p:sp>
      <p:sp>
        <p:nvSpPr>
          <p:cNvPr id="6" name="TextBox 5">
            <a:extLst>
              <a:ext uri="{FF2B5EF4-FFF2-40B4-BE49-F238E27FC236}">
                <a16:creationId xmlns:a16="http://schemas.microsoft.com/office/drawing/2014/main" id="{7CAA5A0A-CD44-FA4B-FA24-EF45272E2D2E}"/>
              </a:ext>
            </a:extLst>
          </p:cNvPr>
          <p:cNvSpPr txBox="1"/>
          <p:nvPr/>
        </p:nvSpPr>
        <p:spPr>
          <a:xfrm>
            <a:off x="5080031" y="4314867"/>
            <a:ext cx="229101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xa.biopapyrus.jp/deep-learning/cnn/object-detection/r-cnn.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515988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75DA-4F51-7107-461E-5C31F731BF49}"/>
              </a:ext>
            </a:extLst>
          </p:cNvPr>
          <p:cNvSpPr>
            <a:spLocks noGrp="1"/>
          </p:cNvSpPr>
          <p:nvPr>
            <p:ph type="title"/>
          </p:nvPr>
        </p:nvSpPr>
        <p:spPr>
          <a:xfrm>
            <a:off x="804672" y="978776"/>
            <a:ext cx="5925310" cy="1174991"/>
          </a:xfrm>
        </p:spPr>
        <p:txBody>
          <a:bodyPr>
            <a:normAutofit/>
          </a:bodyPr>
          <a:lstStyle/>
          <a:p>
            <a:r>
              <a:rPr lang="en-US" sz="1900"/>
              <a:t>2014: Google introduces the first neural network capable of generating captions for images</a:t>
            </a:r>
          </a:p>
        </p:txBody>
      </p:sp>
      <p:sp>
        <p:nvSpPr>
          <p:cNvPr id="3" name="Content Placeholder 2">
            <a:extLst>
              <a:ext uri="{FF2B5EF4-FFF2-40B4-BE49-F238E27FC236}">
                <a16:creationId xmlns:a16="http://schemas.microsoft.com/office/drawing/2014/main" id="{B925AFE7-FA31-C38B-E643-956FF10CAC0A}"/>
              </a:ext>
            </a:extLst>
          </p:cNvPr>
          <p:cNvSpPr>
            <a:spLocks noGrp="1"/>
          </p:cNvSpPr>
          <p:nvPr>
            <p:ph idx="1"/>
          </p:nvPr>
        </p:nvSpPr>
        <p:spPr>
          <a:xfrm>
            <a:off x="804672" y="2640692"/>
            <a:ext cx="5925310" cy="3255252"/>
          </a:xfrm>
        </p:spPr>
        <p:txBody>
          <a:bodyPr>
            <a:normAutofit/>
          </a:bodyPr>
          <a:lstStyle/>
          <a:p>
            <a:pPr>
              <a:lnSpc>
                <a:spcPct val="90000"/>
              </a:lnSpc>
            </a:pPr>
            <a:r>
              <a:rPr lang="en-US" sz="1300"/>
              <a:t>In 2014, Google introduces the first neural network capable of generating captions for images, bridging computer vision and natural language processing.</a:t>
            </a:r>
          </a:p>
          <a:p>
            <a:pPr>
              <a:lnSpc>
                <a:spcPct val="90000"/>
              </a:lnSpc>
            </a:pPr>
            <a:r>
              <a:rPr lang="en-US" sz="1300"/>
              <a:t>"Automatically describing the content of an image is a fundamental problem in artificial intelligence that connects computer vision and natural language processing. In this paper, we present a generative model based on a deep recurrent architecture that combines recent advances in computer vision and machine translation and that can be used to generate natural sentences describing an image. The model is trained to maximize the likelihood of the target description sentence given the training image." - </a:t>
            </a:r>
            <a:r>
              <a:rPr lang="en-US" sz="1300" err="1"/>
              <a:t>Vinyals</a:t>
            </a:r>
            <a:r>
              <a:rPr lang="en-US" sz="1300"/>
              <a:t> et al, 2014</a:t>
            </a:r>
          </a:p>
          <a:p>
            <a:pPr marL="0" indent="0">
              <a:lnSpc>
                <a:spcPct val="90000"/>
              </a:lnSpc>
              <a:buNone/>
            </a:pPr>
            <a:endParaRPr lang="en-US" sz="1300"/>
          </a:p>
          <a:p>
            <a:pPr marL="0" indent="0">
              <a:lnSpc>
                <a:spcPct val="90000"/>
              </a:lnSpc>
              <a:buNone/>
            </a:pPr>
            <a:r>
              <a:rPr lang="en-US" sz="1300" b="1"/>
              <a:t>Source:</a:t>
            </a:r>
          </a:p>
          <a:p>
            <a:pPr marL="0" indent="0">
              <a:lnSpc>
                <a:spcPct val="90000"/>
              </a:lnSpc>
              <a:buNone/>
            </a:pPr>
            <a:r>
              <a:rPr lang="en-US" sz="1300"/>
              <a:t>"Show and Tell: A Neural Image Caption Generator" by </a:t>
            </a:r>
            <a:r>
              <a:rPr lang="en-US" sz="1300" err="1"/>
              <a:t>Vinyals</a:t>
            </a:r>
            <a:r>
              <a:rPr lang="en-US" sz="1300"/>
              <a:t> et al, 2014 (https://arxiv.org/abs/1411.4555)</a:t>
            </a:r>
          </a:p>
        </p:txBody>
      </p:sp>
      <p:pic>
        <p:nvPicPr>
          <p:cNvPr id="5" name="Picture 4" descr="Network Technology Background">
            <a:extLst>
              <a:ext uri="{FF2B5EF4-FFF2-40B4-BE49-F238E27FC236}">
                <a16:creationId xmlns:a16="http://schemas.microsoft.com/office/drawing/2014/main" id="{8A96C130-722D-30D1-4E93-6ABCACF0D851}"/>
              </a:ext>
            </a:extLst>
          </p:cNvPr>
          <p:cNvPicPr>
            <a:picLocks noChangeAspect="1"/>
          </p:cNvPicPr>
          <p:nvPr/>
        </p:nvPicPr>
        <p:blipFill>
          <a:blip r:embed="rId2"/>
          <a:srcRect l="47381" r="13060" b="-1"/>
          <a:stretch/>
        </p:blipFill>
        <p:spPr>
          <a:xfrm>
            <a:off x="7534654" y="10"/>
            <a:ext cx="4657345" cy="6857990"/>
          </a:xfrm>
          <a:prstGeom prst="rect">
            <a:avLst/>
          </a:prstGeom>
        </p:spPr>
      </p:pic>
    </p:spTree>
    <p:extLst>
      <p:ext uri="{BB962C8B-B14F-4D97-AF65-F5344CB8AC3E}">
        <p14:creationId xmlns:p14="http://schemas.microsoft.com/office/powerpoint/2010/main" val="884709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D095-4BC8-14DE-1F3E-9F222BB5A18D}"/>
              </a:ext>
            </a:extLst>
          </p:cNvPr>
          <p:cNvSpPr>
            <a:spLocks noGrp="1"/>
          </p:cNvSpPr>
          <p:nvPr>
            <p:ph type="title"/>
          </p:nvPr>
        </p:nvSpPr>
        <p:spPr>
          <a:xfrm>
            <a:off x="6879787" y="964692"/>
            <a:ext cx="4476806" cy="1188720"/>
          </a:xfrm>
        </p:spPr>
        <p:txBody>
          <a:bodyPr>
            <a:normAutofit/>
          </a:bodyPr>
          <a:lstStyle/>
          <a:p>
            <a:r>
              <a:rPr lang="en-US" sz="2000" b="1" i="0" dirty="0">
                <a:effectLst/>
                <a:highlight>
                  <a:srgbClr val="FFFFFF"/>
                </a:highlight>
                <a:latin typeface="LatoWeb"/>
              </a:rPr>
              <a:t>2015</a:t>
            </a:r>
            <a:r>
              <a:rPr lang="en-US" sz="2000" dirty="0">
                <a:highlight>
                  <a:srgbClr val="FFFFFF"/>
                </a:highlight>
                <a:latin typeface="LatoWeb"/>
              </a:rPr>
              <a:t>:</a:t>
            </a:r>
            <a:r>
              <a:rPr lang="en-US" sz="2000" b="0" i="0" dirty="0">
                <a:effectLst/>
                <a:highlight>
                  <a:srgbClr val="FFFFFF"/>
                </a:highlight>
                <a:latin typeface="LatoWeb"/>
              </a:rPr>
              <a:t> The development of the You Only Look Once (YOLO) algorithm</a:t>
            </a:r>
            <a:endParaRPr lang="en-US" sz="2000" dirty="0"/>
          </a:p>
        </p:txBody>
      </p:sp>
      <p:sp>
        <p:nvSpPr>
          <p:cNvPr id="24" name="Rectangle 23">
            <a:extLst>
              <a:ext uri="{FF2B5EF4-FFF2-40B4-BE49-F238E27FC236}">
                <a16:creationId xmlns:a16="http://schemas.microsoft.com/office/drawing/2014/main" id="{2802F820-7889-4EA4-B45A-A7B9B601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760"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7A9C51-7F1D-427B-B327-B1C860270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1854"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alking a cow&#10;&#10;Description automatically generated with medium confidence">
            <a:extLst>
              <a:ext uri="{FF2B5EF4-FFF2-40B4-BE49-F238E27FC236}">
                <a16:creationId xmlns:a16="http://schemas.microsoft.com/office/drawing/2014/main" id="{8AA51CD1-8821-68FB-489B-E448ECF34D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53944" y="2207504"/>
            <a:ext cx="4782312" cy="2450934"/>
          </a:xfrm>
          <a:prstGeom prst="rect">
            <a:avLst/>
          </a:prstGeom>
        </p:spPr>
      </p:pic>
      <p:sp>
        <p:nvSpPr>
          <p:cNvPr id="3" name="Content Placeholder 2">
            <a:extLst>
              <a:ext uri="{FF2B5EF4-FFF2-40B4-BE49-F238E27FC236}">
                <a16:creationId xmlns:a16="http://schemas.microsoft.com/office/drawing/2014/main" id="{B22138E1-6262-EDFD-A3E3-3295B300FE3F}"/>
              </a:ext>
            </a:extLst>
          </p:cNvPr>
          <p:cNvSpPr>
            <a:spLocks noGrp="1"/>
          </p:cNvSpPr>
          <p:nvPr>
            <p:ph idx="1"/>
          </p:nvPr>
        </p:nvSpPr>
        <p:spPr>
          <a:xfrm>
            <a:off x="6878359" y="2638044"/>
            <a:ext cx="4492932" cy="3263206"/>
          </a:xfrm>
        </p:spPr>
        <p:txBody>
          <a:bodyPr>
            <a:normAutofit/>
          </a:bodyPr>
          <a:lstStyle/>
          <a:p>
            <a:pPr>
              <a:lnSpc>
                <a:spcPct val="90000"/>
              </a:lnSpc>
            </a:pPr>
            <a:r>
              <a:rPr lang="en-US" sz="1100" dirty="0"/>
              <a:t>In 2015, the development of the You Only Look Once (YOLO) algorithm by Joseph Redmon enables real-time object detection with high accuracy.</a:t>
            </a:r>
          </a:p>
          <a:p>
            <a:pPr>
              <a:lnSpc>
                <a:spcPct val="90000"/>
              </a:lnSpc>
            </a:pPr>
            <a:r>
              <a:rPr lang="en-US" sz="1100" dirty="0"/>
              <a:t>"We present YOLO, a new approach to object detection. Prior work on object detection repurposes classifiers to perform detection. Instead, we frame object detection as a regression problem to spatially separated bounding boxes and associated class probabilities. A single neural network predicts bounding boxes and class probabilities directly from full images in one evaluation. Since the whole detection pipeline is a single network, it can be optimized end-to-end directly on detection performance." - Redmon et al., 2015</a:t>
            </a:r>
          </a:p>
          <a:p>
            <a:pPr marL="0" indent="0">
              <a:lnSpc>
                <a:spcPct val="90000"/>
              </a:lnSpc>
              <a:buNone/>
            </a:pPr>
            <a:endParaRPr lang="en-US" sz="1100" dirty="0"/>
          </a:p>
          <a:p>
            <a:pPr marL="0" indent="0">
              <a:lnSpc>
                <a:spcPct val="90000"/>
              </a:lnSpc>
              <a:buNone/>
            </a:pPr>
            <a:r>
              <a:rPr lang="en-US" sz="1100" b="1" dirty="0"/>
              <a:t>Source:</a:t>
            </a:r>
          </a:p>
          <a:p>
            <a:pPr marL="0" indent="0">
              <a:lnSpc>
                <a:spcPct val="90000"/>
              </a:lnSpc>
              <a:buNone/>
            </a:pPr>
            <a:r>
              <a:rPr lang="en-US" sz="1100" dirty="0"/>
              <a:t>"You Only Look Once: Unified, Real-Time Object Detection" by Redmon et al., 2015 (https://arxiv.org/abs/1506.02640)</a:t>
            </a:r>
          </a:p>
          <a:p>
            <a:pPr>
              <a:lnSpc>
                <a:spcPct val="90000"/>
              </a:lnSpc>
            </a:pPr>
            <a:endParaRPr lang="en-US" sz="1100" dirty="0"/>
          </a:p>
        </p:txBody>
      </p:sp>
      <p:sp>
        <p:nvSpPr>
          <p:cNvPr id="6" name="TextBox 5">
            <a:extLst>
              <a:ext uri="{FF2B5EF4-FFF2-40B4-BE49-F238E27FC236}">
                <a16:creationId xmlns:a16="http://schemas.microsoft.com/office/drawing/2014/main" id="{97D3F19B-42EE-B881-42AD-D801C167BE18}"/>
              </a:ext>
            </a:extLst>
          </p:cNvPr>
          <p:cNvSpPr txBox="1"/>
          <p:nvPr/>
        </p:nvSpPr>
        <p:spPr>
          <a:xfrm>
            <a:off x="3645244" y="4458383"/>
            <a:ext cx="229101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xa.biopapyrus.jp/deep-learning/cnn/object-detection/yolo.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799999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ABB7-F430-B82E-612C-0227FB1AD683}"/>
              </a:ext>
            </a:extLst>
          </p:cNvPr>
          <p:cNvSpPr>
            <a:spLocks noGrp="1"/>
          </p:cNvSpPr>
          <p:nvPr>
            <p:ph type="title"/>
          </p:nvPr>
        </p:nvSpPr>
        <p:spPr>
          <a:xfrm>
            <a:off x="640079" y="640079"/>
            <a:ext cx="3402531" cy="5272242"/>
          </a:xfrm>
        </p:spPr>
        <p:txBody>
          <a:bodyPr>
            <a:normAutofit/>
          </a:bodyPr>
          <a:lstStyle/>
          <a:p>
            <a:r>
              <a:rPr lang="en-US" b="1" i="0">
                <a:effectLst/>
                <a:highlight>
                  <a:srgbClr val="FFFFFF"/>
                </a:highlight>
                <a:latin typeface="LatoWeb"/>
              </a:rPr>
              <a:t>2015</a:t>
            </a:r>
            <a:r>
              <a:rPr lang="en-US">
                <a:highlight>
                  <a:srgbClr val="FFFFFF"/>
                </a:highlight>
                <a:latin typeface="LatoWeb"/>
              </a:rPr>
              <a:t>:</a:t>
            </a:r>
            <a:r>
              <a:rPr lang="en-US" b="0" i="0">
                <a:effectLst/>
                <a:highlight>
                  <a:srgbClr val="FFFFFF"/>
                </a:highlight>
                <a:latin typeface="LatoWeb"/>
              </a:rPr>
              <a:t> The </a:t>
            </a:r>
            <a:r>
              <a:rPr lang="en-US" b="0" i="0" err="1">
                <a:effectLst/>
                <a:highlight>
                  <a:srgbClr val="FFFFFF"/>
                </a:highlight>
                <a:latin typeface="LatoWeb"/>
              </a:rPr>
              <a:t>ResNet</a:t>
            </a:r>
            <a:r>
              <a:rPr lang="en-US" b="0" i="0">
                <a:effectLst/>
                <a:highlight>
                  <a:srgbClr val="FFFFFF"/>
                </a:highlight>
                <a:latin typeface="LatoWeb"/>
              </a:rPr>
              <a:t> model</a:t>
            </a:r>
            <a:endParaRPr lang="en-US" dirty="0"/>
          </a:p>
        </p:txBody>
      </p:sp>
      <p:sp>
        <p:nvSpPr>
          <p:cNvPr id="3" name="Content Placeholder 2">
            <a:extLst>
              <a:ext uri="{FF2B5EF4-FFF2-40B4-BE49-F238E27FC236}">
                <a16:creationId xmlns:a16="http://schemas.microsoft.com/office/drawing/2014/main" id="{E4B8427F-2D6B-62E4-9000-9471BE5F0132}"/>
              </a:ext>
            </a:extLst>
          </p:cNvPr>
          <p:cNvSpPr>
            <a:spLocks noGrp="1"/>
          </p:cNvSpPr>
          <p:nvPr>
            <p:ph idx="1"/>
          </p:nvPr>
        </p:nvSpPr>
        <p:spPr>
          <a:xfrm>
            <a:off x="4672103" y="640079"/>
            <a:ext cx="6883072" cy="2834737"/>
          </a:xfrm>
        </p:spPr>
        <p:txBody>
          <a:bodyPr>
            <a:normAutofit/>
          </a:bodyPr>
          <a:lstStyle/>
          <a:p>
            <a:pPr marL="0" indent="0">
              <a:lnSpc>
                <a:spcPct val="90000"/>
              </a:lnSpc>
              <a:buNone/>
            </a:pPr>
            <a:r>
              <a:rPr lang="en-US" dirty="0"/>
              <a:t>The </a:t>
            </a:r>
            <a:r>
              <a:rPr lang="en-US" dirty="0" err="1"/>
              <a:t>ResNet</a:t>
            </a:r>
            <a:r>
              <a:rPr lang="en-US" dirty="0"/>
              <a:t> model, which introduces deep residual learning, wins the ImageNet competition, setting new benchmarks in image classification.</a:t>
            </a:r>
          </a:p>
          <a:p>
            <a:pPr marL="0" indent="0">
              <a:lnSpc>
                <a:spcPct val="90000"/>
              </a:lnSpc>
              <a:buNone/>
            </a:pPr>
            <a:endParaRPr lang="en-US" dirty="0"/>
          </a:p>
          <a:p>
            <a:pPr marL="0" indent="0">
              <a:lnSpc>
                <a:spcPct val="90000"/>
              </a:lnSpc>
              <a:buNone/>
            </a:pPr>
            <a:r>
              <a:rPr lang="en-US" b="1" dirty="0"/>
              <a:t>Sources:</a:t>
            </a:r>
          </a:p>
          <a:p>
            <a:pPr marL="0" indent="0">
              <a:lnSpc>
                <a:spcPct val="90000"/>
              </a:lnSpc>
              <a:buNone/>
            </a:pPr>
            <a:r>
              <a:rPr lang="en-US" dirty="0"/>
              <a:t>Microsoft researchers win ImageNet computer vision challenge - https://blogs.microsoft.com/ai/microsoft-researchers-win-imagenet-computer-vision-challenge/</a:t>
            </a:r>
          </a:p>
          <a:p>
            <a:pPr marL="0" indent="0">
              <a:lnSpc>
                <a:spcPct val="90000"/>
              </a:lnSpc>
              <a:buNone/>
            </a:pPr>
            <a:r>
              <a:rPr lang="en-US" dirty="0"/>
              <a:t>"Deep Residual Learning for Image Recognition" by He et al., 2015 (https://arxiv.org/abs/1512.03385)</a:t>
            </a:r>
          </a:p>
        </p:txBody>
      </p:sp>
      <p:pic>
        <p:nvPicPr>
          <p:cNvPr id="5" name="Picture 4" descr="A diagram of a diagram of a diagram&#10;&#10;Description automatically generated with medium confidence">
            <a:extLst>
              <a:ext uri="{FF2B5EF4-FFF2-40B4-BE49-F238E27FC236}">
                <a16:creationId xmlns:a16="http://schemas.microsoft.com/office/drawing/2014/main" id="{78851673-7993-F221-8658-9A8ADEA530C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72103" y="3686783"/>
            <a:ext cx="6434680" cy="2203878"/>
          </a:xfrm>
          <a:prstGeom prst="rect">
            <a:avLst/>
          </a:prstGeom>
          <a:ln w="31750" cap="sq">
            <a:solidFill>
              <a:srgbClr val="FFFFFF"/>
            </a:solidFill>
            <a:miter lim="800000"/>
          </a:ln>
        </p:spPr>
      </p:pic>
      <p:sp>
        <p:nvSpPr>
          <p:cNvPr id="6" name="TextBox 5">
            <a:extLst>
              <a:ext uri="{FF2B5EF4-FFF2-40B4-BE49-F238E27FC236}">
                <a16:creationId xmlns:a16="http://schemas.microsoft.com/office/drawing/2014/main" id="{5B778986-31F7-57D6-F2F9-AAF059284E98}"/>
              </a:ext>
            </a:extLst>
          </p:cNvPr>
          <p:cNvSpPr txBox="1"/>
          <p:nvPr/>
        </p:nvSpPr>
        <p:spPr>
          <a:xfrm>
            <a:off x="8685928" y="5690606"/>
            <a:ext cx="242085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reesion.com/article/888399625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168148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D628-9138-03B5-14C4-0DDC1632729F}"/>
              </a:ext>
            </a:extLst>
          </p:cNvPr>
          <p:cNvSpPr>
            <a:spLocks noGrp="1"/>
          </p:cNvSpPr>
          <p:nvPr>
            <p:ph type="title"/>
          </p:nvPr>
        </p:nvSpPr>
        <p:spPr>
          <a:xfrm>
            <a:off x="804672" y="964692"/>
            <a:ext cx="3066937" cy="1188720"/>
          </a:xfrm>
        </p:spPr>
        <p:txBody>
          <a:bodyPr>
            <a:normAutofit/>
          </a:bodyPr>
          <a:lstStyle/>
          <a:p>
            <a:r>
              <a:rPr lang="en-US" b="1" i="0">
                <a:effectLst/>
                <a:highlight>
                  <a:srgbClr val="FFFFFF"/>
                </a:highlight>
                <a:latin typeface="LatoWeb"/>
              </a:rPr>
              <a:t>2016</a:t>
            </a:r>
            <a:r>
              <a:rPr lang="en-US">
                <a:highlight>
                  <a:srgbClr val="FFFFFF"/>
                </a:highlight>
                <a:latin typeface="LatoWeb"/>
              </a:rPr>
              <a:t>:</a:t>
            </a:r>
            <a:r>
              <a:rPr lang="en-US" b="0" i="0">
                <a:effectLst/>
                <a:highlight>
                  <a:srgbClr val="FFFFFF"/>
                </a:highlight>
                <a:latin typeface="LatoWeb"/>
              </a:rPr>
              <a:t> AlphaGo</a:t>
            </a:r>
            <a:endParaRPr lang="en-US"/>
          </a:p>
        </p:txBody>
      </p:sp>
      <p:sp>
        <p:nvSpPr>
          <p:cNvPr id="3" name="Content Placeholder 2">
            <a:extLst>
              <a:ext uri="{FF2B5EF4-FFF2-40B4-BE49-F238E27FC236}">
                <a16:creationId xmlns:a16="http://schemas.microsoft.com/office/drawing/2014/main" id="{C095BDE4-8E4B-4119-70EC-C13963ABFC8E}"/>
              </a:ext>
            </a:extLst>
          </p:cNvPr>
          <p:cNvSpPr>
            <a:spLocks noGrp="1"/>
          </p:cNvSpPr>
          <p:nvPr>
            <p:ph idx="1"/>
          </p:nvPr>
        </p:nvSpPr>
        <p:spPr>
          <a:xfrm>
            <a:off x="803244" y="2638044"/>
            <a:ext cx="3063765" cy="3263206"/>
          </a:xfrm>
        </p:spPr>
        <p:txBody>
          <a:bodyPr>
            <a:normAutofit/>
          </a:bodyPr>
          <a:lstStyle/>
          <a:p>
            <a:pPr marL="0" indent="0">
              <a:lnSpc>
                <a:spcPct val="90000"/>
              </a:lnSpc>
              <a:buNone/>
            </a:pPr>
            <a:r>
              <a:rPr lang="en-US" sz="1000"/>
              <a:t>In 2016, AlphaGo, developed by DeepMind, made history by defeating Lee Sedol, a world champion Go player. This victory was a significant milestone for artificial intelligence, demonstrating the potential of deep learning and computer vision for complex tasks that require strategy, intuition, and creativity.</a:t>
            </a:r>
          </a:p>
          <a:p>
            <a:pPr>
              <a:lnSpc>
                <a:spcPct val="90000"/>
              </a:lnSpc>
            </a:pPr>
            <a:endParaRPr lang="en-US" sz="1000"/>
          </a:p>
          <a:p>
            <a:pPr marL="0" indent="0">
              <a:lnSpc>
                <a:spcPct val="90000"/>
              </a:lnSpc>
              <a:buNone/>
            </a:pPr>
            <a:r>
              <a:rPr lang="en-US" sz="1000" b="1"/>
              <a:t>Source:</a:t>
            </a:r>
          </a:p>
          <a:p>
            <a:pPr marL="0" indent="0">
              <a:lnSpc>
                <a:spcPct val="90000"/>
              </a:lnSpc>
              <a:buNone/>
            </a:pPr>
            <a:r>
              <a:rPr lang="en-US" sz="1000"/>
              <a:t>Google DeepMind: https://deepmind.google/technologies/alphago/</a:t>
            </a:r>
          </a:p>
          <a:p>
            <a:pPr marL="0" indent="0">
              <a:lnSpc>
                <a:spcPct val="90000"/>
              </a:lnSpc>
              <a:buNone/>
            </a:pPr>
            <a:r>
              <a:rPr lang="en-US" sz="1000"/>
              <a:t>Wikipedia: https://en.wikipedia.org/wiki/AlphaGo_versus_Lee_Sedol</a:t>
            </a:r>
          </a:p>
          <a:p>
            <a:pPr marL="0" indent="0">
              <a:lnSpc>
                <a:spcPct val="90000"/>
              </a:lnSpc>
              <a:buNone/>
            </a:pPr>
            <a:r>
              <a:rPr lang="en-US" sz="1000"/>
              <a:t>The New York Times: https://www.nytimes.com/2016/03/16/world/asia/korea-alphago-vs-lee-sedol-go.html1 </a:t>
            </a:r>
          </a:p>
        </p:txBody>
      </p:sp>
      <p:sp>
        <p:nvSpPr>
          <p:cNvPr id="19" name="Rectangle 18">
            <a:extLst>
              <a:ext uri="{FF2B5EF4-FFF2-40B4-BE49-F238E27FC236}">
                <a16:creationId xmlns:a16="http://schemas.microsoft.com/office/drawing/2014/main" id="{3BBEBD03-E4CE-4B72-8DF2-6E737BDDF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7221359-7E5B-428B-8817-A7C510427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en sitting at a table playing board game&#10;&#10;Description automatically generated">
            <a:extLst>
              <a:ext uri="{FF2B5EF4-FFF2-40B4-BE49-F238E27FC236}">
                <a16:creationId xmlns:a16="http://schemas.microsoft.com/office/drawing/2014/main" id="{FDE42C2F-B571-D095-F2B1-081D5D6924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23366" y="1681609"/>
            <a:ext cx="6227064" cy="3502723"/>
          </a:xfrm>
          <a:prstGeom prst="rect">
            <a:avLst/>
          </a:prstGeom>
        </p:spPr>
      </p:pic>
      <p:sp>
        <p:nvSpPr>
          <p:cNvPr id="9" name="TextBox 8">
            <a:extLst>
              <a:ext uri="{FF2B5EF4-FFF2-40B4-BE49-F238E27FC236}">
                <a16:creationId xmlns:a16="http://schemas.microsoft.com/office/drawing/2014/main" id="{D50A3E9B-8C12-684E-AA27-3B5B64B849B6}"/>
              </a:ext>
            </a:extLst>
          </p:cNvPr>
          <p:cNvSpPr txBox="1"/>
          <p:nvPr/>
        </p:nvSpPr>
        <p:spPr>
          <a:xfrm>
            <a:off x="8629575" y="4984277"/>
            <a:ext cx="242085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medium.com/@yurenju/2016-2018-%E5%B9%B4%E5%88%9D-netflix-%E6%8E%A8%E8%96%A6%E7%B4%80%E9%8C%84%E7%89%87-67e287c62a1c">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031973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D0AC6-F596-1167-C7FC-ACCCC44ABEB3}"/>
              </a:ext>
            </a:extLst>
          </p:cNvPr>
          <p:cNvSpPr>
            <a:spLocks noGrp="1"/>
          </p:cNvSpPr>
          <p:nvPr>
            <p:ph type="title"/>
          </p:nvPr>
        </p:nvSpPr>
        <p:spPr>
          <a:xfrm>
            <a:off x="804672" y="978776"/>
            <a:ext cx="5925310" cy="1174991"/>
          </a:xfrm>
        </p:spPr>
        <p:txBody>
          <a:bodyPr>
            <a:normAutofit/>
          </a:bodyPr>
          <a:lstStyle/>
          <a:p>
            <a:r>
              <a:rPr lang="en-US" sz="2400"/>
              <a:t>2017-2018: Facebook releases the Detectron platform</a:t>
            </a:r>
          </a:p>
        </p:txBody>
      </p:sp>
      <p:sp>
        <p:nvSpPr>
          <p:cNvPr id="3" name="Content Placeholder 2">
            <a:extLst>
              <a:ext uri="{FF2B5EF4-FFF2-40B4-BE49-F238E27FC236}">
                <a16:creationId xmlns:a16="http://schemas.microsoft.com/office/drawing/2014/main" id="{3D88476B-2BAB-37A6-44EC-EDF00F2EF752}"/>
              </a:ext>
            </a:extLst>
          </p:cNvPr>
          <p:cNvSpPr>
            <a:spLocks noGrp="1"/>
          </p:cNvSpPr>
          <p:nvPr>
            <p:ph idx="1"/>
          </p:nvPr>
        </p:nvSpPr>
        <p:spPr>
          <a:xfrm>
            <a:off x="804672" y="2640692"/>
            <a:ext cx="5925310" cy="3255252"/>
          </a:xfrm>
        </p:spPr>
        <p:txBody>
          <a:bodyPr>
            <a:normAutofit/>
          </a:bodyPr>
          <a:lstStyle/>
          <a:p>
            <a:pPr marL="0" indent="0">
              <a:buNone/>
            </a:pPr>
            <a:r>
              <a:rPr lang="en-US" dirty="0"/>
              <a:t>Facebook releases the </a:t>
            </a:r>
            <a:r>
              <a:rPr lang="en-US" dirty="0" err="1"/>
              <a:t>Detectron</a:t>
            </a:r>
            <a:r>
              <a:rPr lang="en-US" dirty="0"/>
              <a:t> platform, making state-of-the-art object detection accessible to developers and researchers.</a:t>
            </a:r>
          </a:p>
          <a:p>
            <a:pPr marL="0" indent="0">
              <a:buNone/>
            </a:pPr>
            <a:endParaRPr lang="en-US" dirty="0"/>
          </a:p>
          <a:p>
            <a:pPr marL="0" indent="0">
              <a:buNone/>
            </a:pPr>
            <a:r>
              <a:rPr lang="en-US" b="1" dirty="0"/>
              <a:t>Sources:</a:t>
            </a:r>
          </a:p>
          <a:p>
            <a:pPr marL="0" indent="0">
              <a:buNone/>
            </a:pPr>
            <a:r>
              <a:rPr lang="en-US" dirty="0"/>
              <a:t>https://www.infoq.com/news/2018/03/facebook-detectron-library/</a:t>
            </a:r>
          </a:p>
          <a:p>
            <a:pPr marL="0" indent="0">
              <a:buNone/>
            </a:pPr>
            <a:r>
              <a:rPr lang="en-US" dirty="0"/>
              <a:t>https://www.analyticsvidhya.com/blog/2018/01/facebook-launched-detectron-platform-object-detection-research/</a:t>
            </a:r>
          </a:p>
        </p:txBody>
      </p:sp>
      <p:pic>
        <p:nvPicPr>
          <p:cNvPr id="5" name="Picture 4" descr="Computer script on a screen">
            <a:extLst>
              <a:ext uri="{FF2B5EF4-FFF2-40B4-BE49-F238E27FC236}">
                <a16:creationId xmlns:a16="http://schemas.microsoft.com/office/drawing/2014/main" id="{13FCC7F9-D0E9-4647-40BE-CACEF37846FE}"/>
              </a:ext>
            </a:extLst>
          </p:cNvPr>
          <p:cNvPicPr>
            <a:picLocks noChangeAspect="1"/>
          </p:cNvPicPr>
          <p:nvPr/>
        </p:nvPicPr>
        <p:blipFill>
          <a:blip r:embed="rId2"/>
          <a:srcRect l="7448" r="47221" b="-1"/>
          <a:stretch/>
        </p:blipFill>
        <p:spPr>
          <a:xfrm>
            <a:off x="7534654" y="10"/>
            <a:ext cx="4657345" cy="6857990"/>
          </a:xfrm>
          <a:prstGeom prst="rect">
            <a:avLst/>
          </a:prstGeom>
        </p:spPr>
      </p:pic>
    </p:spTree>
    <p:extLst>
      <p:ext uri="{BB962C8B-B14F-4D97-AF65-F5344CB8AC3E}">
        <p14:creationId xmlns:p14="http://schemas.microsoft.com/office/powerpoint/2010/main" val="3477734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A889-1CB8-2259-F792-248A2E9F940A}"/>
              </a:ext>
            </a:extLst>
          </p:cNvPr>
          <p:cNvSpPr>
            <a:spLocks noGrp="1"/>
          </p:cNvSpPr>
          <p:nvPr>
            <p:ph type="title"/>
          </p:nvPr>
        </p:nvSpPr>
        <p:spPr>
          <a:xfrm>
            <a:off x="804672" y="964692"/>
            <a:ext cx="4476806" cy="1188720"/>
          </a:xfrm>
        </p:spPr>
        <p:txBody>
          <a:bodyPr>
            <a:normAutofit/>
          </a:bodyPr>
          <a:lstStyle/>
          <a:p>
            <a:r>
              <a:rPr lang="en-US" b="1" i="0">
                <a:effectLst/>
                <a:highlight>
                  <a:srgbClr val="FFFFFF"/>
                </a:highlight>
                <a:latin typeface="LatoWeb"/>
              </a:rPr>
              <a:t>2018: </a:t>
            </a:r>
            <a:r>
              <a:rPr lang="en-US" b="0" i="0">
                <a:effectLst/>
                <a:highlight>
                  <a:srgbClr val="FFFFFF"/>
                </a:highlight>
                <a:latin typeface="LatoWeb"/>
              </a:rPr>
              <a:t>Mask R-CNN</a:t>
            </a:r>
            <a:endParaRPr lang="en-US" dirty="0"/>
          </a:p>
        </p:txBody>
      </p:sp>
      <p:sp>
        <p:nvSpPr>
          <p:cNvPr id="3" name="Content Placeholder 2">
            <a:extLst>
              <a:ext uri="{FF2B5EF4-FFF2-40B4-BE49-F238E27FC236}">
                <a16:creationId xmlns:a16="http://schemas.microsoft.com/office/drawing/2014/main" id="{A311AF73-81A2-8F13-34CF-E231ACC5D1BB}"/>
              </a:ext>
            </a:extLst>
          </p:cNvPr>
          <p:cNvSpPr>
            <a:spLocks noGrp="1"/>
          </p:cNvSpPr>
          <p:nvPr>
            <p:ph idx="1"/>
          </p:nvPr>
        </p:nvSpPr>
        <p:spPr>
          <a:xfrm>
            <a:off x="803244" y="2638044"/>
            <a:ext cx="4492932" cy="3263206"/>
          </a:xfrm>
        </p:spPr>
        <p:txBody>
          <a:bodyPr>
            <a:normAutofit/>
          </a:bodyPr>
          <a:lstStyle/>
          <a:p>
            <a:pPr marL="0" indent="0">
              <a:lnSpc>
                <a:spcPct val="90000"/>
              </a:lnSpc>
              <a:buNone/>
            </a:pPr>
            <a:r>
              <a:rPr lang="en-US" sz="1500"/>
              <a:t>The debut of the Mask R-CNN algorithm allows for precise object segmentation and detection in images, further advancing computer vision applications.</a:t>
            </a:r>
          </a:p>
          <a:p>
            <a:pPr>
              <a:lnSpc>
                <a:spcPct val="90000"/>
              </a:lnSpc>
            </a:pPr>
            <a:endParaRPr lang="en-US" sz="1500"/>
          </a:p>
          <a:p>
            <a:pPr marL="0" indent="0">
              <a:lnSpc>
                <a:spcPct val="90000"/>
              </a:lnSpc>
              <a:buNone/>
            </a:pPr>
            <a:r>
              <a:rPr lang="en-US" sz="1500" b="1"/>
              <a:t>Sources:</a:t>
            </a:r>
          </a:p>
          <a:p>
            <a:pPr marL="0" indent="0">
              <a:lnSpc>
                <a:spcPct val="90000"/>
              </a:lnSpc>
              <a:buNone/>
            </a:pPr>
            <a:r>
              <a:rPr lang="en-US" sz="1500"/>
              <a:t>https://medium.com/@umerfarooq_26378/from-r-cnn-to-mask-r-cnn-d6367b196cfd</a:t>
            </a:r>
          </a:p>
          <a:p>
            <a:pPr marL="0" indent="0">
              <a:lnSpc>
                <a:spcPct val="90000"/>
              </a:lnSpc>
              <a:buNone/>
            </a:pPr>
            <a:r>
              <a:rPr lang="en-US" sz="1500"/>
              <a:t>Wikipedia: https://en.wikipedia.org/wiki/Region_Based_Convolutional_Neural_Networks</a:t>
            </a:r>
          </a:p>
          <a:p>
            <a:pPr marL="0" indent="0">
              <a:lnSpc>
                <a:spcPct val="90000"/>
              </a:lnSpc>
              <a:buNone/>
            </a:pPr>
            <a:r>
              <a:rPr lang="en-US" sz="1500"/>
              <a:t>https://pyimagesearch.com/2018/11/19/mask-r-cnn-with-opencv/</a:t>
            </a:r>
          </a:p>
        </p:txBody>
      </p:sp>
      <p:sp>
        <p:nvSpPr>
          <p:cNvPr id="14" name="Rectangle 13">
            <a:extLst>
              <a:ext uri="{FF2B5EF4-FFF2-40B4-BE49-F238E27FC236}">
                <a16:creationId xmlns:a16="http://schemas.microsoft.com/office/drawing/2014/main" id="{CCB44D6C-A194-4C92-A608-1AA2CC5992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65762A7-CE84-40FE-9B97-D3C158A3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two people&#10;&#10;Description automatically generated">
            <a:extLst>
              <a:ext uri="{FF2B5EF4-FFF2-40B4-BE49-F238E27FC236}">
                <a16:creationId xmlns:a16="http://schemas.microsoft.com/office/drawing/2014/main" id="{102E36EB-9FAB-7F67-56EC-7CE1B3122E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72789" y="2243371"/>
            <a:ext cx="4782312" cy="2379200"/>
          </a:xfrm>
          <a:prstGeom prst="rect">
            <a:avLst/>
          </a:prstGeom>
        </p:spPr>
      </p:pic>
      <p:sp>
        <p:nvSpPr>
          <p:cNvPr id="9" name="TextBox 8">
            <a:extLst>
              <a:ext uri="{FF2B5EF4-FFF2-40B4-BE49-F238E27FC236}">
                <a16:creationId xmlns:a16="http://schemas.microsoft.com/office/drawing/2014/main" id="{AD2D4D06-46A6-992E-E198-7DFAF99D6A6A}"/>
              </a:ext>
            </a:extLst>
          </p:cNvPr>
          <p:cNvSpPr txBox="1"/>
          <p:nvPr/>
        </p:nvSpPr>
        <p:spPr>
          <a:xfrm>
            <a:off x="8433871" y="4422516"/>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yuthon.com/post/tutorials/notes-from-faster-r-cnn-to-mask-r-cn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616906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D13E-4CF8-5405-8B58-8B4D1C081B74}"/>
              </a:ext>
            </a:extLst>
          </p:cNvPr>
          <p:cNvSpPr>
            <a:spLocks noGrp="1"/>
          </p:cNvSpPr>
          <p:nvPr>
            <p:ph type="title"/>
          </p:nvPr>
        </p:nvSpPr>
        <p:spPr/>
        <p:txBody>
          <a:bodyPr/>
          <a:lstStyle/>
          <a:p>
            <a:r>
              <a:rPr lang="en-US" dirty="0"/>
              <a:t>Late 1950’s- Frank Rosenblatt’s Perceptron</a:t>
            </a:r>
          </a:p>
        </p:txBody>
      </p:sp>
      <p:sp>
        <p:nvSpPr>
          <p:cNvPr id="3" name="Content Placeholder 2">
            <a:extLst>
              <a:ext uri="{FF2B5EF4-FFF2-40B4-BE49-F238E27FC236}">
                <a16:creationId xmlns:a16="http://schemas.microsoft.com/office/drawing/2014/main" id="{49DEA732-CB2C-4F6B-7423-F0AEA8C4BD7D}"/>
              </a:ext>
            </a:extLst>
          </p:cNvPr>
          <p:cNvSpPr>
            <a:spLocks noGrp="1"/>
          </p:cNvSpPr>
          <p:nvPr>
            <p:ph idx="1"/>
          </p:nvPr>
        </p:nvSpPr>
        <p:spPr/>
        <p:txBody>
          <a:bodyPr/>
          <a:lstStyle/>
          <a:p>
            <a:pPr marL="0" indent="0">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Also in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1957</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Frank Rosenblatt created The Perceptron, an artificial neuron, which was a perceiving and recognizing automaton, laying the groundwork for today’s neural networks. </a:t>
            </a:r>
            <a:r>
              <a:rPr lang="en-US" sz="1800" kern="100" baseline="30000" dirty="0">
                <a:effectLst/>
                <a:latin typeface="Aptos" panose="020B0004020202020204" pitchFamily="34" charset="0"/>
                <a:ea typeface="Aptos" panose="020B0004020202020204" pitchFamily="34" charset="0"/>
                <a:cs typeface="Times New Roman" panose="02020603050405020304" pitchFamily="18" charset="0"/>
              </a:rPr>
              <a:t>[6]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a:p>
            <a:endParaRPr lang="en-US" dirty="0"/>
          </a:p>
          <a:p>
            <a:pPr marL="0" marR="0" lvl="0" indent="0">
              <a:spcBef>
                <a:spcPts val="0"/>
              </a:spcBef>
              <a:spcAft>
                <a:spcPts val="0"/>
              </a:spcAft>
              <a:buNone/>
            </a:pPr>
            <a:r>
              <a:rPr lang="en-US" dirty="0"/>
              <a:t>Source: [6]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https://medium.com/@robdelacruz/frank-rosenblatts-perceptron-19fcce9d627f</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07799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65CA-393E-8501-5A95-BD20FD2535A7}"/>
              </a:ext>
            </a:extLst>
          </p:cNvPr>
          <p:cNvSpPr>
            <a:spLocks noGrp="1"/>
          </p:cNvSpPr>
          <p:nvPr>
            <p:ph type="title"/>
          </p:nvPr>
        </p:nvSpPr>
        <p:spPr/>
        <p:txBody>
          <a:bodyPr>
            <a:normAutofit/>
          </a:bodyPr>
          <a:lstStyle/>
          <a:p>
            <a:r>
              <a:rPr lang="en-US" sz="2400" b="1" dirty="0">
                <a:solidFill>
                  <a:srgbClr val="000000"/>
                </a:solidFill>
                <a:latin typeface="Gill Sans MT"/>
                <a:cs typeface="Arial"/>
              </a:rPr>
              <a:t>2019: The introduction of transformers to computer vision</a:t>
            </a:r>
            <a:endParaRPr lang="en-US" sz="2400" dirty="0">
              <a:latin typeface="Gill Sans MT"/>
            </a:endParaRPr>
          </a:p>
        </p:txBody>
      </p:sp>
      <p:sp>
        <p:nvSpPr>
          <p:cNvPr id="3" name="Content Placeholder 2">
            <a:extLst>
              <a:ext uri="{FF2B5EF4-FFF2-40B4-BE49-F238E27FC236}">
                <a16:creationId xmlns:a16="http://schemas.microsoft.com/office/drawing/2014/main" id="{AAE6B635-1166-CBEE-CB22-70082782818F}"/>
              </a:ext>
            </a:extLst>
          </p:cNvPr>
          <p:cNvSpPr>
            <a:spLocks noGrp="1"/>
          </p:cNvSpPr>
          <p:nvPr>
            <p:ph idx="1"/>
          </p:nvPr>
        </p:nvSpPr>
        <p:spPr/>
        <p:txBody>
          <a:bodyPr vert="horz" lIns="91440" tIns="45720" rIns="91440" bIns="45720" rtlCol="0" anchor="t">
            <a:normAutofit/>
          </a:bodyPr>
          <a:lstStyle/>
          <a:p>
            <a:pPr marL="0" indent="0">
              <a:buNone/>
            </a:pPr>
            <a:r>
              <a:rPr lang="en-US" sz="1600" dirty="0">
                <a:solidFill>
                  <a:schemeClr val="tx1"/>
                </a:solidFill>
                <a:latin typeface="Gill Sans MT"/>
                <a:cs typeface="Arial"/>
              </a:rPr>
              <a:t>Vision Transformers (</a:t>
            </a:r>
            <a:r>
              <a:rPr lang="en-US" sz="1600" dirty="0" err="1">
                <a:solidFill>
                  <a:schemeClr val="tx1"/>
                </a:solidFill>
                <a:latin typeface="Gill Sans MT"/>
                <a:cs typeface="Arial"/>
              </a:rPr>
              <a:t>ViT</a:t>
            </a:r>
            <a:r>
              <a:rPr lang="en-US" sz="1600" dirty="0">
                <a:solidFill>
                  <a:schemeClr val="tx1"/>
                </a:solidFill>
                <a:latin typeface="Gill Sans MT"/>
                <a:cs typeface="Arial"/>
              </a:rPr>
              <a:t>) was first introduced in 2020, marking a shift in computer vision by applying transformers to image processing, similar to how they are used in NLP tasks. This architecture allowed for holistic image analysis and outperformed CNNs in various tasks.</a:t>
            </a:r>
          </a:p>
          <a:p>
            <a:pPr marL="0" indent="0">
              <a:buNone/>
            </a:pPr>
            <a:r>
              <a:rPr lang="en-US" sz="1600" dirty="0">
                <a:solidFill>
                  <a:schemeClr val="tx1"/>
                </a:solidFill>
                <a:latin typeface="Gill Sans MT"/>
                <a:cs typeface="Arial"/>
              </a:rPr>
              <a:t>Sources: </a:t>
            </a:r>
            <a:endParaRPr lang="en-US" sz="1600">
              <a:solidFill>
                <a:schemeClr val="tx1"/>
              </a:solidFill>
              <a:latin typeface="Gill Sans MT"/>
              <a:cs typeface="Arial"/>
            </a:endParaRPr>
          </a:p>
          <a:p>
            <a:pPr marL="0" indent="0">
              <a:buNone/>
            </a:pPr>
            <a:r>
              <a:rPr lang="en-US" sz="1600" dirty="0">
                <a:solidFill>
                  <a:schemeClr val="tx1"/>
                </a:solidFill>
                <a:latin typeface="Gill Sans MT"/>
                <a:cs typeface="Arial"/>
                <a:hlinkClick r:id="rId2">
                  <a:extLst>
                    <a:ext uri="{A12FA001-AC4F-418D-AE19-62706E023703}">
                      <ahyp:hlinkClr xmlns:ahyp="http://schemas.microsoft.com/office/drawing/2018/hyperlinkcolor" val="tx"/>
                    </a:ext>
                  </a:extLst>
                </a:hlinkClick>
              </a:rPr>
              <a:t>https://ar5iv.org/abs/2205.11239v1</a:t>
            </a:r>
            <a:br>
              <a:rPr lang="en-US" sz="1600" dirty="0">
                <a:latin typeface="Gill Sans MT"/>
                <a:cs typeface="Arial"/>
                <a:hlinkClick r:id="rId2">
                  <a:extLst>
                    <a:ext uri="{A12FA001-AC4F-418D-AE19-62706E023703}">
                      <ahyp:hlinkClr xmlns:ahyp="http://schemas.microsoft.com/office/drawing/2018/hyperlinkcolor" val="tx"/>
                    </a:ext>
                  </a:extLst>
                </a:hlinkClick>
              </a:rPr>
            </a:br>
            <a:r>
              <a:rPr lang="en-US" sz="1600" dirty="0">
                <a:solidFill>
                  <a:schemeClr val="tx1"/>
                </a:solidFill>
                <a:latin typeface="Gill Sans MT"/>
                <a:cs typeface="Arial"/>
                <a:hlinkClick r:id="rId3">
                  <a:extLst>
                    <a:ext uri="{A12FA001-AC4F-418D-AE19-62706E023703}">
                      <ahyp:hlinkClr xmlns:ahyp="http://schemas.microsoft.com/office/drawing/2018/hyperlinkcolor" val="tx"/>
                    </a:ext>
                  </a:extLst>
                </a:hlinkClick>
              </a:rPr>
              <a:t>https://viso.ai/deep-learning/vision-transformer-vit/</a:t>
            </a:r>
            <a:br>
              <a:rPr lang="en-US" sz="1600" dirty="0">
                <a:latin typeface="Gill Sans MT"/>
                <a:cs typeface="Arial"/>
                <a:hlinkClick r:id="rId3">
                  <a:extLst>
                    <a:ext uri="{A12FA001-AC4F-418D-AE19-62706E023703}">
                      <ahyp:hlinkClr xmlns:ahyp="http://schemas.microsoft.com/office/drawing/2018/hyperlinkcolor" val="tx"/>
                    </a:ext>
                  </a:extLst>
                </a:hlinkClick>
              </a:rPr>
            </a:br>
            <a:r>
              <a:rPr lang="en-US" sz="1600" dirty="0">
                <a:solidFill>
                  <a:schemeClr val="tx1"/>
                </a:solidFill>
                <a:latin typeface="Gill Sans MT"/>
                <a:cs typeface="Arial"/>
                <a:hlinkClick r:id="rId4">
                  <a:extLst>
                    <a:ext uri="{A12FA001-AC4F-418D-AE19-62706E023703}">
                      <ahyp:hlinkClr xmlns:ahyp="http://schemas.microsoft.com/office/drawing/2018/hyperlinkcolor" val="tx"/>
                    </a:ext>
                  </a:extLst>
                </a:hlinkClick>
              </a:rPr>
              <a:t>https://visionplatform.ai/vision-transformers-vit/</a:t>
            </a:r>
            <a:endParaRPr lang="en-US" sz="1600" b="1">
              <a:solidFill>
                <a:schemeClr val="tx1"/>
              </a:solidFill>
              <a:latin typeface="Gill Sans MT"/>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90635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D111-921E-46AF-74F5-50E276CDEAEB}"/>
              </a:ext>
            </a:extLst>
          </p:cNvPr>
          <p:cNvSpPr>
            <a:spLocks noGrp="1"/>
          </p:cNvSpPr>
          <p:nvPr>
            <p:ph type="title"/>
          </p:nvPr>
        </p:nvSpPr>
        <p:spPr/>
        <p:txBody>
          <a:bodyPr>
            <a:normAutofit fontScale="90000"/>
          </a:bodyPr>
          <a:lstStyle/>
          <a:p>
            <a:br>
              <a:rPr lang="en-US" dirty="0"/>
            </a:br>
            <a:endParaRPr lang="en-US" sz="2400"/>
          </a:p>
          <a:p>
            <a:r>
              <a:rPr lang="en-US" sz="2400" b="1" dirty="0">
                <a:solidFill>
                  <a:srgbClr val="000000"/>
                </a:solidFill>
                <a:latin typeface="Gill Sans MT"/>
                <a:cs typeface="Arial"/>
              </a:rPr>
              <a:t>2020: The development of </a:t>
            </a:r>
            <a:r>
              <a:rPr lang="en-US" sz="2400" b="1" dirty="0" err="1">
                <a:solidFill>
                  <a:srgbClr val="000000"/>
                </a:solidFill>
                <a:latin typeface="Gill Sans MT"/>
                <a:cs typeface="Arial"/>
              </a:rPr>
              <a:t>NeRF</a:t>
            </a:r>
            <a:r>
              <a:rPr lang="en-US" sz="2400" b="1" dirty="0">
                <a:solidFill>
                  <a:srgbClr val="000000"/>
                </a:solidFill>
                <a:latin typeface="Gill Sans MT"/>
                <a:cs typeface="Arial"/>
              </a:rPr>
              <a:t> (Neural Radiance Fields)</a:t>
            </a:r>
            <a:endParaRPr lang="en-US" sz="2400" dirty="0">
              <a:latin typeface="Gill Sans MT"/>
            </a:endParaRPr>
          </a:p>
          <a:p>
            <a:endParaRPr lang="en-US" dirty="0"/>
          </a:p>
        </p:txBody>
      </p:sp>
      <p:sp>
        <p:nvSpPr>
          <p:cNvPr id="3" name="Content Placeholder 2">
            <a:extLst>
              <a:ext uri="{FF2B5EF4-FFF2-40B4-BE49-F238E27FC236}">
                <a16:creationId xmlns:a16="http://schemas.microsoft.com/office/drawing/2014/main" id="{758F9E85-8CAC-FD8B-DD33-FDC0BF0DC2A7}"/>
              </a:ext>
            </a:extLst>
          </p:cNvPr>
          <p:cNvSpPr>
            <a:spLocks noGrp="1"/>
          </p:cNvSpPr>
          <p:nvPr>
            <p:ph idx="1"/>
          </p:nvPr>
        </p:nvSpPr>
        <p:spPr/>
        <p:txBody>
          <a:bodyPr vert="horz" lIns="91440" tIns="45720" rIns="91440" bIns="45720" rtlCol="0" anchor="t">
            <a:normAutofit/>
          </a:bodyPr>
          <a:lstStyle/>
          <a:p>
            <a:pPr marL="0" indent="0">
              <a:buNone/>
            </a:pPr>
            <a:r>
              <a:rPr lang="en-US" sz="1600" err="1">
                <a:solidFill>
                  <a:srgbClr val="000000"/>
                </a:solidFill>
                <a:latin typeface="Gill Sans MT"/>
                <a:cs typeface="Arial"/>
              </a:rPr>
              <a:t>NeRF</a:t>
            </a:r>
            <a:r>
              <a:rPr lang="en-US" sz="1600" dirty="0">
                <a:solidFill>
                  <a:srgbClr val="000000"/>
                </a:solidFill>
                <a:latin typeface="Gill Sans MT"/>
                <a:cs typeface="Arial"/>
              </a:rPr>
              <a:t> was introduced in 2020 by researchers at UC Berkeley, allowing the synthesis of photorealistic 3D scenes from 2D images through volumetric scene representation.</a:t>
            </a:r>
          </a:p>
          <a:p>
            <a:pPr marL="0" indent="0">
              <a:buNone/>
            </a:pPr>
            <a:r>
              <a:rPr lang="en-US" sz="1600" dirty="0">
                <a:solidFill>
                  <a:srgbClr val="000000"/>
                </a:solidFill>
                <a:latin typeface="Gill Sans MT"/>
                <a:cs typeface="Arial"/>
              </a:rPr>
              <a:t>Source: </a:t>
            </a:r>
            <a:r>
              <a:rPr lang="en-US" sz="1600" dirty="0">
                <a:solidFill>
                  <a:schemeClr val="tx1"/>
                </a:solidFill>
                <a:latin typeface="Gill Sans MT"/>
                <a:cs typeface="Arial"/>
                <a:hlinkClick r:id="rId2">
                  <a:extLst>
                    <a:ext uri="{A12FA001-AC4F-418D-AE19-62706E023703}">
                      <ahyp:hlinkClr xmlns:ahyp="http://schemas.microsoft.com/office/drawing/2018/hyperlinkcolor" val="tx"/>
                    </a:ext>
                  </a:extLst>
                </a:hlinkClick>
              </a:rPr>
              <a:t>https://blogs.novita.ai/everything-you-need-to-know-about-openai-clip/</a:t>
            </a:r>
          </a:p>
        </p:txBody>
      </p:sp>
      <p:pic>
        <p:nvPicPr>
          <p:cNvPr id="5" name="Picture 4" descr="A graph of efficiency and efficiency&#10;&#10;Description automatically generated">
            <a:extLst>
              <a:ext uri="{FF2B5EF4-FFF2-40B4-BE49-F238E27FC236}">
                <a16:creationId xmlns:a16="http://schemas.microsoft.com/office/drawing/2014/main" id="{584EACFB-C244-A019-F716-60760C32EE18}"/>
              </a:ext>
            </a:extLst>
          </p:cNvPr>
          <p:cNvPicPr>
            <a:picLocks noChangeAspect="1"/>
          </p:cNvPicPr>
          <p:nvPr/>
        </p:nvPicPr>
        <p:blipFill>
          <a:blip r:embed="rId3"/>
          <a:stretch>
            <a:fillRect/>
          </a:stretch>
        </p:blipFill>
        <p:spPr>
          <a:xfrm>
            <a:off x="3503364" y="3709665"/>
            <a:ext cx="5185271" cy="2899801"/>
          </a:xfrm>
          <a:prstGeom prst="rect">
            <a:avLst/>
          </a:prstGeom>
        </p:spPr>
      </p:pic>
    </p:spTree>
    <p:extLst>
      <p:ext uri="{BB962C8B-B14F-4D97-AF65-F5344CB8AC3E}">
        <p14:creationId xmlns:p14="http://schemas.microsoft.com/office/powerpoint/2010/main" val="1458536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F2BD-A774-01BE-AFCD-E0A10876AFAF}"/>
              </a:ext>
            </a:extLst>
          </p:cNvPr>
          <p:cNvSpPr>
            <a:spLocks noGrp="1"/>
          </p:cNvSpPr>
          <p:nvPr>
            <p:ph type="title"/>
          </p:nvPr>
        </p:nvSpPr>
        <p:spPr/>
        <p:txBody>
          <a:bodyPr>
            <a:normAutofit/>
          </a:bodyPr>
          <a:lstStyle/>
          <a:p>
            <a:r>
              <a:rPr lang="en-US" sz="2400" b="1" dirty="0">
                <a:solidFill>
                  <a:srgbClr val="000000"/>
                </a:solidFill>
                <a:latin typeface="Gill Sans MT"/>
                <a:cs typeface="Arial"/>
              </a:rPr>
              <a:t>2021: Facebook AI Research (FAIR) releases the DINO model</a:t>
            </a:r>
            <a:endParaRPr lang="en-US" sz="2400" dirty="0">
              <a:latin typeface="Gill Sans MT"/>
            </a:endParaRPr>
          </a:p>
        </p:txBody>
      </p:sp>
      <p:sp>
        <p:nvSpPr>
          <p:cNvPr id="3" name="Content Placeholder 2">
            <a:extLst>
              <a:ext uri="{FF2B5EF4-FFF2-40B4-BE49-F238E27FC236}">
                <a16:creationId xmlns:a16="http://schemas.microsoft.com/office/drawing/2014/main" id="{48BA774C-DB94-55CA-CDF8-C0F73D60FE28}"/>
              </a:ext>
            </a:extLst>
          </p:cNvPr>
          <p:cNvSpPr>
            <a:spLocks noGrp="1"/>
          </p:cNvSpPr>
          <p:nvPr>
            <p:ph idx="1"/>
          </p:nvPr>
        </p:nvSpPr>
        <p:spPr/>
        <p:txBody>
          <a:bodyPr vert="horz" lIns="91440" tIns="45720" rIns="91440" bIns="45720" rtlCol="0" anchor="t">
            <a:normAutofit/>
          </a:bodyPr>
          <a:lstStyle/>
          <a:p>
            <a:pPr marL="0" indent="0">
              <a:buNone/>
            </a:pPr>
            <a:r>
              <a:rPr lang="en-US" sz="1600" dirty="0">
                <a:solidFill>
                  <a:srgbClr val="000000"/>
                </a:solidFill>
                <a:latin typeface="Gill Sans MT"/>
                <a:cs typeface="Arial"/>
              </a:rPr>
              <a:t>Facebook AI (now Meta) introduced the DINO model in 2021, demonstrating significant advancements in self-supervised learning, particularly in training Vision Transformers without labeled data.</a:t>
            </a:r>
          </a:p>
          <a:p>
            <a:pPr marL="0" indent="0">
              <a:buNone/>
            </a:pPr>
            <a:r>
              <a:rPr lang="en-US" sz="1600" dirty="0">
                <a:solidFill>
                  <a:schemeClr val="tx1"/>
                </a:solidFill>
                <a:latin typeface="Gill Sans MT"/>
                <a:cs typeface="Arial"/>
              </a:rPr>
              <a:t>Source: </a:t>
            </a:r>
            <a:r>
              <a:rPr lang="en-US" sz="1600" dirty="0">
                <a:solidFill>
                  <a:schemeClr val="tx1"/>
                </a:solidFill>
                <a:latin typeface="Gill Sans MT"/>
                <a:cs typeface="Arial"/>
                <a:hlinkClick r:id="rId2">
                  <a:extLst>
                    <a:ext uri="{A12FA001-AC4F-418D-AE19-62706E023703}">
                      <ahyp:hlinkClr xmlns:ahyp="http://schemas.microsoft.com/office/drawing/2018/hyperlinkcolor" val="tx"/>
                    </a:ext>
                  </a:extLst>
                </a:hlinkClick>
              </a:rPr>
              <a:t>https://theaisummer.com/transformers-computer-vision/</a:t>
            </a:r>
          </a:p>
          <a:p>
            <a:pPr marL="0" indent="0">
              <a:buNone/>
            </a:pPr>
            <a:endParaRPr lang="en-US" sz="1600" dirty="0">
              <a:solidFill>
                <a:schemeClr val="tx1"/>
              </a:solidFill>
              <a:latin typeface="Gill Sans MT"/>
              <a:cs typeface="Arial"/>
            </a:endParaRPr>
          </a:p>
        </p:txBody>
      </p:sp>
      <p:pic>
        <p:nvPicPr>
          <p:cNvPr id="4" name="Picture 3" descr="Transformers in computer vision: ViT architectures, tips, tricks and improvements">
            <a:extLst>
              <a:ext uri="{FF2B5EF4-FFF2-40B4-BE49-F238E27FC236}">
                <a16:creationId xmlns:a16="http://schemas.microsoft.com/office/drawing/2014/main" id="{7C106D30-B8FB-FAA4-4FEF-16268FD1605C}"/>
              </a:ext>
            </a:extLst>
          </p:cNvPr>
          <p:cNvPicPr>
            <a:picLocks noChangeAspect="1"/>
          </p:cNvPicPr>
          <p:nvPr/>
        </p:nvPicPr>
        <p:blipFill>
          <a:blip r:embed="rId3"/>
          <a:stretch>
            <a:fillRect/>
          </a:stretch>
        </p:blipFill>
        <p:spPr>
          <a:xfrm>
            <a:off x="3696159" y="3886696"/>
            <a:ext cx="4799681" cy="2885427"/>
          </a:xfrm>
          <a:prstGeom prst="rect">
            <a:avLst/>
          </a:prstGeom>
        </p:spPr>
      </p:pic>
    </p:spTree>
    <p:extLst>
      <p:ext uri="{BB962C8B-B14F-4D97-AF65-F5344CB8AC3E}">
        <p14:creationId xmlns:p14="http://schemas.microsoft.com/office/powerpoint/2010/main" val="2627310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4C42-99ED-CF94-1F1B-2D76061CE3E7}"/>
              </a:ext>
            </a:extLst>
          </p:cNvPr>
          <p:cNvSpPr>
            <a:spLocks noGrp="1"/>
          </p:cNvSpPr>
          <p:nvPr>
            <p:ph type="title"/>
          </p:nvPr>
        </p:nvSpPr>
        <p:spPr/>
        <p:txBody>
          <a:bodyPr>
            <a:normAutofit/>
          </a:bodyPr>
          <a:lstStyle/>
          <a:p>
            <a:r>
              <a:rPr lang="en-US" sz="2400" b="1" dirty="0">
                <a:solidFill>
                  <a:srgbClr val="000000"/>
                </a:solidFill>
                <a:latin typeface="Gill Sans MT"/>
                <a:cs typeface="Arial"/>
              </a:rPr>
              <a:t>2021: The introduction of CLIP-based models by OpenAI</a:t>
            </a:r>
            <a:endParaRPr lang="en-US" sz="2400" dirty="0">
              <a:latin typeface="Gill Sans MT"/>
            </a:endParaRPr>
          </a:p>
        </p:txBody>
      </p:sp>
      <p:sp>
        <p:nvSpPr>
          <p:cNvPr id="3" name="Content Placeholder 2">
            <a:extLst>
              <a:ext uri="{FF2B5EF4-FFF2-40B4-BE49-F238E27FC236}">
                <a16:creationId xmlns:a16="http://schemas.microsoft.com/office/drawing/2014/main" id="{30CD3B15-9037-C679-C818-5FFA64334A80}"/>
              </a:ext>
            </a:extLst>
          </p:cNvPr>
          <p:cNvSpPr>
            <a:spLocks noGrp="1"/>
          </p:cNvSpPr>
          <p:nvPr>
            <p:ph idx="1"/>
          </p:nvPr>
        </p:nvSpPr>
        <p:spPr/>
        <p:txBody>
          <a:bodyPr vert="horz" lIns="91440" tIns="45720" rIns="91440" bIns="45720" rtlCol="0" anchor="t">
            <a:normAutofit/>
          </a:bodyPr>
          <a:lstStyle/>
          <a:p>
            <a:pPr marL="0" indent="0">
              <a:buNone/>
            </a:pPr>
            <a:r>
              <a:rPr lang="en-US" sz="1600" dirty="0">
                <a:solidFill>
                  <a:srgbClr val="000000"/>
                </a:solidFill>
                <a:latin typeface="Gill Sans MT"/>
                <a:cs typeface="Arial"/>
              </a:rPr>
              <a:t>OpenAI's CLIP, introduced in early 2021, significantly advanced multi-modal AI by training on image-text pairs and excelling in zero-shot learning tasks.</a:t>
            </a:r>
          </a:p>
          <a:p>
            <a:pPr marL="0" indent="0">
              <a:buNone/>
            </a:pPr>
            <a:r>
              <a:rPr lang="en-US" sz="1600" dirty="0">
                <a:solidFill>
                  <a:schemeClr val="tx1"/>
                </a:solidFill>
                <a:latin typeface="Gill Sans MT"/>
                <a:cs typeface="Arial"/>
              </a:rPr>
              <a:t>Sources: </a:t>
            </a:r>
            <a:r>
              <a:rPr lang="en-US" sz="1600" dirty="0">
                <a:solidFill>
                  <a:schemeClr val="tx1"/>
                </a:solidFill>
                <a:latin typeface="Gill Sans MT"/>
                <a:cs typeface="Arial"/>
                <a:hlinkClick r:id="rId2">
                  <a:extLst>
                    <a:ext uri="{A12FA001-AC4F-418D-AE19-62706E023703}">
                      <ahyp:hlinkClr xmlns:ahyp="http://schemas.microsoft.com/office/drawing/2018/hyperlinkcolor" val="tx"/>
                    </a:ext>
                  </a:extLst>
                </a:hlinkClick>
              </a:rPr>
              <a:t>https://openai.com/index/clip/?ref=ai-weirdness</a:t>
            </a:r>
            <a:br>
              <a:rPr lang="en-US" sz="1600" dirty="0">
                <a:solidFill>
                  <a:schemeClr val="tx1"/>
                </a:solidFill>
                <a:latin typeface="Gill Sans MT"/>
                <a:cs typeface="Arial"/>
                <a:hlinkClick r:id="rId2">
                  <a:extLst>
                    <a:ext uri="{A12FA001-AC4F-418D-AE19-62706E023703}">
                      <ahyp:hlinkClr xmlns:ahyp="http://schemas.microsoft.com/office/drawing/2018/hyperlinkcolor" val="tx"/>
                    </a:ext>
                  </a:extLst>
                </a:hlinkClick>
              </a:rPr>
            </a:br>
            <a:r>
              <a:rPr lang="en-US" sz="1600" dirty="0">
                <a:solidFill>
                  <a:schemeClr val="tx1"/>
                </a:solidFill>
                <a:latin typeface="Gill Sans MT"/>
                <a:cs typeface="Arial"/>
                <a:hlinkClick r:id="rId3">
                  <a:extLst>
                    <a:ext uri="{A12FA001-AC4F-418D-AE19-62706E023703}">
                      <ahyp:hlinkClr xmlns:ahyp="http://schemas.microsoft.com/office/drawing/2018/hyperlinkcolor" val="tx"/>
                    </a:ext>
                  </a:extLst>
                </a:hlinkClick>
              </a:rPr>
              <a:t>https://unfoldai.com/discovering-clip/</a:t>
            </a:r>
          </a:p>
          <a:p>
            <a:pPr marL="0" indent="0">
              <a:buNone/>
            </a:pPr>
            <a:endParaRPr lang="en-US" sz="1600" dirty="0">
              <a:solidFill>
                <a:schemeClr val="tx1"/>
              </a:solidFill>
              <a:latin typeface="Gill Sans MT"/>
              <a:cs typeface="Arial"/>
            </a:endParaRPr>
          </a:p>
        </p:txBody>
      </p:sp>
      <p:pic>
        <p:nvPicPr>
          <p:cNvPr id="4" name="Picture 3" descr="CLIP model architecture">
            <a:extLst>
              <a:ext uri="{FF2B5EF4-FFF2-40B4-BE49-F238E27FC236}">
                <a16:creationId xmlns:a16="http://schemas.microsoft.com/office/drawing/2014/main" id="{E37744BA-003D-6EE1-7E2E-11ABBDBAE824}"/>
              </a:ext>
            </a:extLst>
          </p:cNvPr>
          <p:cNvPicPr>
            <a:picLocks noChangeAspect="1"/>
          </p:cNvPicPr>
          <p:nvPr/>
        </p:nvPicPr>
        <p:blipFill>
          <a:blip r:embed="rId4"/>
          <a:stretch>
            <a:fillRect/>
          </a:stretch>
        </p:blipFill>
        <p:spPr>
          <a:xfrm>
            <a:off x="7258279" y="3432667"/>
            <a:ext cx="4698693" cy="2958037"/>
          </a:xfrm>
          <a:prstGeom prst="rect">
            <a:avLst/>
          </a:prstGeom>
        </p:spPr>
      </p:pic>
    </p:spTree>
    <p:extLst>
      <p:ext uri="{BB962C8B-B14F-4D97-AF65-F5344CB8AC3E}">
        <p14:creationId xmlns:p14="http://schemas.microsoft.com/office/powerpoint/2010/main" val="2136165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42FD-E073-5F25-3DD4-7980C9742231}"/>
              </a:ext>
            </a:extLst>
          </p:cNvPr>
          <p:cNvSpPr>
            <a:spLocks noGrp="1"/>
          </p:cNvSpPr>
          <p:nvPr>
            <p:ph type="title"/>
          </p:nvPr>
        </p:nvSpPr>
        <p:spPr/>
        <p:txBody>
          <a:bodyPr>
            <a:normAutofit/>
          </a:bodyPr>
          <a:lstStyle/>
          <a:p>
            <a:r>
              <a:rPr lang="en-US" sz="2400" b="1" dirty="0">
                <a:latin typeface="Gill Sans MT"/>
                <a:cs typeface="Arial"/>
              </a:rPr>
              <a:t>2022: NVIDIA develops the Omniverse platform</a:t>
            </a:r>
            <a:endParaRPr lang="en-US" sz="2400" dirty="0">
              <a:latin typeface="Gill Sans MT"/>
            </a:endParaRPr>
          </a:p>
        </p:txBody>
      </p:sp>
      <p:sp>
        <p:nvSpPr>
          <p:cNvPr id="3" name="Content Placeholder 2">
            <a:extLst>
              <a:ext uri="{FF2B5EF4-FFF2-40B4-BE49-F238E27FC236}">
                <a16:creationId xmlns:a16="http://schemas.microsoft.com/office/drawing/2014/main" id="{B23228EC-562E-201B-36DE-2842976B33A5}"/>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000000"/>
                </a:solidFill>
                <a:latin typeface="Gill Sans MT"/>
                <a:cs typeface="Arial"/>
              </a:rPr>
              <a:t>NVIDIA's Omniverse platform, launched in 2022, integrates real-time photorealistic rendering with AI-powered simulations, primarily targeted at industrial and creative applications.</a:t>
            </a:r>
          </a:p>
          <a:p>
            <a:pPr marL="0" indent="0">
              <a:buNone/>
            </a:pPr>
            <a:r>
              <a:rPr lang="en-US" sz="1600" dirty="0">
                <a:solidFill>
                  <a:schemeClr val="tx1"/>
                </a:solidFill>
                <a:latin typeface="Gill Sans MT"/>
                <a:cs typeface="Arial"/>
              </a:rPr>
              <a:t>Source: </a:t>
            </a:r>
            <a:r>
              <a:rPr lang="en-US" sz="1600" dirty="0">
                <a:solidFill>
                  <a:schemeClr val="tx1"/>
                </a:solidFill>
                <a:latin typeface="Gill Sans MT"/>
                <a:cs typeface="Arial"/>
                <a:hlinkClick r:id="rId2">
                  <a:extLst>
                    <a:ext uri="{A12FA001-AC4F-418D-AE19-62706E023703}">
                      <ahyp:hlinkClr xmlns:ahyp="http://schemas.microsoft.com/office/drawing/2018/hyperlinkcolor" val="tx"/>
                    </a:ext>
                  </a:extLst>
                </a:hlinkClick>
              </a:rPr>
              <a:t>https://blogs.novita.ai/everything-you-need-to-know-about-openai-clip/</a:t>
            </a:r>
          </a:p>
          <a:p>
            <a:pPr marL="0" indent="0">
              <a:buNone/>
            </a:pPr>
            <a:endParaRPr lang="en-US" sz="1600" dirty="0">
              <a:solidFill>
                <a:schemeClr val="tx1"/>
              </a:solidFill>
              <a:latin typeface="Gill Sans MT"/>
              <a:cs typeface="Arial"/>
            </a:endParaRPr>
          </a:p>
        </p:txBody>
      </p:sp>
      <p:pic>
        <p:nvPicPr>
          <p:cNvPr id="4" name="Picture 3" descr="A diagram of a function&#10;&#10;Description automatically generated">
            <a:extLst>
              <a:ext uri="{FF2B5EF4-FFF2-40B4-BE49-F238E27FC236}">
                <a16:creationId xmlns:a16="http://schemas.microsoft.com/office/drawing/2014/main" id="{7B745D90-3F39-ABAE-0007-B479BC6C74DF}"/>
              </a:ext>
            </a:extLst>
          </p:cNvPr>
          <p:cNvPicPr>
            <a:picLocks noChangeAspect="1"/>
          </p:cNvPicPr>
          <p:nvPr/>
        </p:nvPicPr>
        <p:blipFill>
          <a:blip r:embed="rId3"/>
          <a:stretch>
            <a:fillRect/>
          </a:stretch>
        </p:blipFill>
        <p:spPr>
          <a:xfrm>
            <a:off x="4439798" y="4188106"/>
            <a:ext cx="3321585" cy="2429494"/>
          </a:xfrm>
          <a:prstGeom prst="rect">
            <a:avLst/>
          </a:prstGeom>
        </p:spPr>
      </p:pic>
    </p:spTree>
    <p:extLst>
      <p:ext uri="{BB962C8B-B14F-4D97-AF65-F5344CB8AC3E}">
        <p14:creationId xmlns:p14="http://schemas.microsoft.com/office/powerpoint/2010/main" val="3137357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7CDD-9F3F-FC6E-583F-A270DF1AA15C}"/>
              </a:ext>
            </a:extLst>
          </p:cNvPr>
          <p:cNvSpPr>
            <a:spLocks noGrp="1"/>
          </p:cNvSpPr>
          <p:nvPr>
            <p:ph type="title"/>
          </p:nvPr>
        </p:nvSpPr>
        <p:spPr/>
        <p:txBody>
          <a:bodyPr>
            <a:normAutofit/>
          </a:bodyPr>
          <a:lstStyle/>
          <a:p>
            <a:r>
              <a:rPr lang="en-US" sz="2200" b="1" dirty="0">
                <a:latin typeface="Gill Sans MT"/>
                <a:cs typeface="Arial"/>
              </a:rPr>
              <a:t>2022: The launch of OpenAI's DALL-E 2</a:t>
            </a:r>
            <a:endParaRPr lang="en-US" sz="2200" b="1" dirty="0">
              <a:latin typeface="Gill Sans MT"/>
            </a:endParaRPr>
          </a:p>
        </p:txBody>
      </p:sp>
      <p:sp>
        <p:nvSpPr>
          <p:cNvPr id="3" name="Content Placeholder 2">
            <a:extLst>
              <a:ext uri="{FF2B5EF4-FFF2-40B4-BE49-F238E27FC236}">
                <a16:creationId xmlns:a16="http://schemas.microsoft.com/office/drawing/2014/main" id="{A8A9AA16-EF8E-EA7C-32FA-00DDD137098D}"/>
              </a:ext>
            </a:extLst>
          </p:cNvPr>
          <p:cNvSpPr>
            <a:spLocks noGrp="1"/>
          </p:cNvSpPr>
          <p:nvPr>
            <p:ph idx="1"/>
          </p:nvPr>
        </p:nvSpPr>
        <p:spPr/>
        <p:txBody>
          <a:bodyPr vert="horz" lIns="91440" tIns="45720" rIns="91440" bIns="45720" rtlCol="0" anchor="t">
            <a:normAutofit/>
          </a:bodyPr>
          <a:lstStyle/>
          <a:p>
            <a:pPr marL="0" indent="0">
              <a:buNone/>
            </a:pPr>
            <a:r>
              <a:rPr lang="en-US" sz="2000" dirty="0">
                <a:solidFill>
                  <a:srgbClr val="000000"/>
                </a:solidFill>
                <a:latin typeface="Gill Sans MT"/>
                <a:cs typeface="Arial"/>
              </a:rPr>
              <a:t>DALL-E 2, released by OpenAI in 2022, showcases the ability to generate photorealistic images from text prompts, advancing the field of generative AI.</a:t>
            </a:r>
            <a:endParaRPr lang="en-US" sz="2000" dirty="0">
              <a:solidFill>
                <a:srgbClr val="262626"/>
              </a:solidFill>
              <a:latin typeface="Gill Sans MT"/>
              <a:cs typeface="Arial"/>
            </a:endParaRPr>
          </a:p>
          <a:p>
            <a:pPr marL="0" indent="0">
              <a:buNone/>
            </a:pPr>
            <a:r>
              <a:rPr lang="en-US" dirty="0">
                <a:solidFill>
                  <a:schemeClr val="tx1"/>
                </a:solidFill>
                <a:latin typeface="Gill Sans MT"/>
                <a:cs typeface="Arial"/>
              </a:rPr>
              <a:t>Source:</a:t>
            </a:r>
            <a:r>
              <a:rPr lang="en-US" dirty="0">
                <a:solidFill>
                  <a:schemeClr val="tx1"/>
                </a:solidFill>
                <a:latin typeface="Gill Sans MT"/>
                <a:cs typeface="Arial"/>
                <a:hlinkClick r:id="rId2">
                  <a:extLst>
                    <a:ext uri="{A12FA001-AC4F-418D-AE19-62706E023703}">
                      <ahyp:hlinkClr xmlns:ahyp="http://schemas.microsoft.com/office/drawing/2018/hyperlinkcolor" val="tx"/>
                    </a:ext>
                  </a:extLst>
                </a:hlinkClick>
              </a:rPr>
              <a:t>https://openai.com/index/hierarchical-text-conditional-image-generation-with-clip-latents/</a:t>
            </a:r>
          </a:p>
        </p:txBody>
      </p:sp>
    </p:spTree>
    <p:extLst>
      <p:ext uri="{BB962C8B-B14F-4D97-AF65-F5344CB8AC3E}">
        <p14:creationId xmlns:p14="http://schemas.microsoft.com/office/powerpoint/2010/main" val="2146978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599A-008B-82DD-862A-15E9570044CE}"/>
              </a:ext>
            </a:extLst>
          </p:cNvPr>
          <p:cNvSpPr>
            <a:spLocks noGrp="1"/>
          </p:cNvSpPr>
          <p:nvPr>
            <p:ph type="title"/>
          </p:nvPr>
        </p:nvSpPr>
        <p:spPr/>
        <p:txBody>
          <a:bodyPr>
            <a:noAutofit/>
          </a:bodyPr>
          <a:lstStyle/>
          <a:p>
            <a:r>
              <a:rPr lang="en-US" sz="1800" b="1" dirty="0">
                <a:solidFill>
                  <a:srgbClr val="000000"/>
                </a:solidFill>
                <a:latin typeface="Gill Sans MT"/>
                <a:cs typeface="Arial"/>
              </a:rPr>
              <a:t>2022: Meta AI introduces a method for reconstructing 3D human avatars from a single 2D image using deep learning and computer vision.</a:t>
            </a:r>
            <a:endParaRPr lang="en-US" sz="1800" dirty="0">
              <a:latin typeface="Gill Sans MT"/>
            </a:endParaRPr>
          </a:p>
        </p:txBody>
      </p:sp>
      <p:sp>
        <p:nvSpPr>
          <p:cNvPr id="3" name="Content Placeholder 2">
            <a:extLst>
              <a:ext uri="{FF2B5EF4-FFF2-40B4-BE49-F238E27FC236}">
                <a16:creationId xmlns:a16="http://schemas.microsoft.com/office/drawing/2014/main" id="{9FBDBAFC-D692-9653-53CA-7CBFCDA41396}"/>
              </a:ext>
            </a:extLst>
          </p:cNvPr>
          <p:cNvSpPr>
            <a:spLocks noGrp="1"/>
          </p:cNvSpPr>
          <p:nvPr>
            <p:ph idx="1"/>
          </p:nvPr>
        </p:nvSpPr>
        <p:spPr/>
        <p:txBody>
          <a:bodyPr vert="horz" lIns="91440" tIns="45720" rIns="91440" bIns="45720" rtlCol="0" anchor="t">
            <a:normAutofit/>
          </a:bodyPr>
          <a:lstStyle/>
          <a:p>
            <a:pPr marL="0" indent="0">
              <a:buNone/>
            </a:pPr>
            <a:r>
              <a:rPr lang="en-US" sz="1600" dirty="0">
                <a:solidFill>
                  <a:srgbClr val="000000"/>
                </a:solidFill>
                <a:latin typeface="Gill Sans MT"/>
                <a:cs typeface="Arial"/>
              </a:rPr>
              <a:t>Meta AI introduced innovative techniques in 2022 to reconstruct 3D human avatars from a single 2D image, using deep learning and computer vision methods.</a:t>
            </a:r>
            <a:endParaRPr lang="en-US" dirty="0">
              <a:solidFill>
                <a:schemeClr val="tx1"/>
              </a:solidFill>
              <a:latin typeface="Gill Sans MT"/>
              <a:cs typeface="Arial"/>
            </a:endParaRPr>
          </a:p>
          <a:p>
            <a:pPr marL="0" indent="0">
              <a:buNone/>
            </a:pPr>
            <a:r>
              <a:rPr lang="en-US" sz="1600" dirty="0">
                <a:solidFill>
                  <a:schemeClr val="tx1"/>
                </a:solidFill>
                <a:latin typeface="Gill Sans MT"/>
                <a:cs typeface="Arial"/>
              </a:rPr>
              <a:t>Source:</a:t>
            </a:r>
            <a:r>
              <a:rPr lang="en-US" sz="1600" dirty="0">
                <a:solidFill>
                  <a:schemeClr val="tx1"/>
                </a:solidFill>
                <a:latin typeface="Gill Sans MT"/>
                <a:cs typeface="Arial"/>
                <a:hlinkClick r:id="rId2">
                  <a:extLst>
                    <a:ext uri="{A12FA001-AC4F-418D-AE19-62706E023703}">
                      <ahyp:hlinkClr xmlns:ahyp="http://schemas.microsoft.com/office/drawing/2018/hyperlinkcolor" val="tx"/>
                    </a:ext>
                  </a:extLst>
                </a:hlinkClick>
              </a:rPr>
              <a:t>https://blogs.novita.ai/everything-you-need-to-know-about-openai-clip/</a:t>
            </a:r>
            <a:endParaRPr lang="en-US">
              <a:solidFill>
                <a:schemeClr val="tx1"/>
              </a:solidFill>
            </a:endParaRPr>
          </a:p>
          <a:p>
            <a:pPr marL="0" indent="0">
              <a:buNone/>
            </a:pPr>
            <a:endParaRPr lang="en-US" sz="1600" dirty="0">
              <a:solidFill>
                <a:schemeClr val="tx1"/>
              </a:solidFill>
              <a:latin typeface="Gill Sans MT"/>
              <a:cs typeface="Arial"/>
            </a:endParaRPr>
          </a:p>
        </p:txBody>
      </p:sp>
      <p:pic>
        <p:nvPicPr>
          <p:cNvPr id="4" name="Picture 3" descr="A collage of images of people&#10;&#10;Description automatically generated">
            <a:extLst>
              <a:ext uri="{FF2B5EF4-FFF2-40B4-BE49-F238E27FC236}">
                <a16:creationId xmlns:a16="http://schemas.microsoft.com/office/drawing/2014/main" id="{57946EB0-55F4-B62E-8F67-5445DB3BA6EF}"/>
              </a:ext>
            </a:extLst>
          </p:cNvPr>
          <p:cNvPicPr>
            <a:picLocks noChangeAspect="1"/>
          </p:cNvPicPr>
          <p:nvPr/>
        </p:nvPicPr>
        <p:blipFill>
          <a:blip r:embed="rId3"/>
          <a:stretch>
            <a:fillRect/>
          </a:stretch>
        </p:blipFill>
        <p:spPr>
          <a:xfrm>
            <a:off x="4338810" y="3628942"/>
            <a:ext cx="3275682" cy="3097967"/>
          </a:xfrm>
          <a:prstGeom prst="rect">
            <a:avLst/>
          </a:prstGeom>
        </p:spPr>
      </p:pic>
    </p:spTree>
    <p:extLst>
      <p:ext uri="{BB962C8B-B14F-4D97-AF65-F5344CB8AC3E}">
        <p14:creationId xmlns:p14="http://schemas.microsoft.com/office/powerpoint/2010/main" val="2927783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E525-5884-1F45-EE70-F851EE7C2A5F}"/>
              </a:ext>
            </a:extLst>
          </p:cNvPr>
          <p:cNvSpPr>
            <a:spLocks noGrp="1"/>
          </p:cNvSpPr>
          <p:nvPr>
            <p:ph type="title"/>
          </p:nvPr>
        </p:nvSpPr>
        <p:spPr/>
        <p:txBody>
          <a:bodyPr>
            <a:noAutofit/>
          </a:bodyPr>
          <a:lstStyle/>
          <a:p>
            <a:r>
              <a:rPr lang="en-US" sz="2000" b="1" dirty="0">
                <a:solidFill>
                  <a:srgbClr val="000000"/>
                </a:solidFill>
                <a:latin typeface="Gill Sans MT"/>
                <a:cs typeface="Arial"/>
              </a:rPr>
              <a:t>2023: The development of Meta's Segment Anything Model (SAM), which generalizes across segmentation tasks without fine-tuning.</a:t>
            </a:r>
            <a:endParaRPr lang="en-US" sz="2000">
              <a:latin typeface="Gill Sans MT"/>
            </a:endParaRPr>
          </a:p>
        </p:txBody>
      </p:sp>
      <p:sp>
        <p:nvSpPr>
          <p:cNvPr id="3" name="Content Placeholder 2">
            <a:extLst>
              <a:ext uri="{FF2B5EF4-FFF2-40B4-BE49-F238E27FC236}">
                <a16:creationId xmlns:a16="http://schemas.microsoft.com/office/drawing/2014/main" id="{952050ED-F28B-C679-CDF1-ED8E2BCDEB1E}"/>
              </a:ext>
            </a:extLst>
          </p:cNvPr>
          <p:cNvSpPr>
            <a:spLocks noGrp="1"/>
          </p:cNvSpPr>
          <p:nvPr>
            <p:ph idx="1"/>
          </p:nvPr>
        </p:nvSpPr>
        <p:spPr/>
        <p:txBody>
          <a:bodyPr vert="horz" lIns="91440" tIns="45720" rIns="91440" bIns="45720" rtlCol="0" anchor="t">
            <a:normAutofit/>
          </a:bodyPr>
          <a:lstStyle/>
          <a:p>
            <a:pPr marL="0" indent="0">
              <a:buNone/>
            </a:pPr>
            <a:r>
              <a:rPr lang="en-US" sz="2000" dirty="0">
                <a:solidFill>
                  <a:srgbClr val="000000"/>
                </a:solidFill>
                <a:latin typeface="Gill Sans MT"/>
                <a:cs typeface="Arial"/>
              </a:rPr>
              <a:t>Meta's Segment Anything Model (SAM), introduced in 2023, is designed to generalize across various segmentation tasks without requiring fine-tuning, representing a significant advance in computer vision.</a:t>
            </a:r>
          </a:p>
          <a:p>
            <a:pPr marL="0" indent="0">
              <a:buNone/>
            </a:pPr>
            <a:r>
              <a:rPr lang="en-US" sz="1600" dirty="0">
                <a:solidFill>
                  <a:schemeClr val="tx1"/>
                </a:solidFill>
                <a:latin typeface="Gill Sans MT"/>
                <a:cs typeface="Arial"/>
              </a:rPr>
              <a:t>Source: </a:t>
            </a:r>
            <a:r>
              <a:rPr lang="en-US" sz="1600" dirty="0">
                <a:solidFill>
                  <a:schemeClr val="tx1"/>
                </a:solidFill>
                <a:latin typeface="Gill Sans MT"/>
                <a:cs typeface="Arial"/>
                <a:hlinkClick r:id="rId2">
                  <a:extLst>
                    <a:ext uri="{A12FA001-AC4F-418D-AE19-62706E023703}">
                      <ahyp:hlinkClr xmlns:ahyp="http://schemas.microsoft.com/office/drawing/2018/hyperlinkcolor" val="tx"/>
                    </a:ext>
                  </a:extLst>
                </a:hlinkClick>
              </a:rPr>
              <a:t>https://blogs.novita.ai/everything-you-need-to-know-about-openai-clip/</a:t>
            </a:r>
          </a:p>
          <a:p>
            <a:pPr marL="0" indent="0">
              <a:buNone/>
            </a:pPr>
            <a:endParaRPr lang="en-US" sz="2000" dirty="0">
              <a:solidFill>
                <a:srgbClr val="000000"/>
              </a:solidFill>
              <a:latin typeface="Gill Sans MT"/>
              <a:cs typeface="Arial"/>
            </a:endParaRPr>
          </a:p>
        </p:txBody>
      </p:sp>
    </p:spTree>
    <p:extLst>
      <p:ext uri="{BB962C8B-B14F-4D97-AF65-F5344CB8AC3E}">
        <p14:creationId xmlns:p14="http://schemas.microsoft.com/office/powerpoint/2010/main" val="2922572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C827-1A5B-A50C-9D90-6F7527925D47}"/>
              </a:ext>
            </a:extLst>
          </p:cNvPr>
          <p:cNvSpPr>
            <a:spLocks noGrp="1"/>
          </p:cNvSpPr>
          <p:nvPr>
            <p:ph type="title"/>
          </p:nvPr>
        </p:nvSpPr>
        <p:spPr/>
        <p:txBody>
          <a:bodyPr>
            <a:noAutofit/>
          </a:bodyPr>
          <a:lstStyle/>
          <a:p>
            <a:r>
              <a:rPr lang="en-US" sz="1600" b="1" dirty="0">
                <a:solidFill>
                  <a:srgbClr val="000000"/>
                </a:solidFill>
                <a:latin typeface="Gill Sans MT"/>
                <a:cs typeface="Arial"/>
              </a:rPr>
              <a:t>2023:The first successful application of quantum computing to solve certain problems in computer vision is demonstrated, opening new research avenues.</a:t>
            </a:r>
            <a:endParaRPr lang="en-US" sz="1600" dirty="0">
              <a:latin typeface="Gill Sans MT"/>
            </a:endParaRPr>
          </a:p>
        </p:txBody>
      </p:sp>
      <p:sp>
        <p:nvSpPr>
          <p:cNvPr id="3" name="Content Placeholder 2">
            <a:extLst>
              <a:ext uri="{FF2B5EF4-FFF2-40B4-BE49-F238E27FC236}">
                <a16:creationId xmlns:a16="http://schemas.microsoft.com/office/drawing/2014/main" id="{C5D542C2-734C-ACF0-DAC0-DE99C08D4A38}"/>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000000"/>
                </a:solidFill>
                <a:latin typeface="Gill Sans MT"/>
                <a:cs typeface="Arial"/>
              </a:rPr>
              <a:t>Initial research in 2023 demonstrated quantum computing's potential to address specific challenges in computer vision, marking a promising new avenue for exploration.</a:t>
            </a:r>
            <a:endParaRPr lang="en-US"/>
          </a:p>
          <a:p>
            <a:pPr marL="0" indent="0">
              <a:buNone/>
            </a:pPr>
            <a:r>
              <a:rPr lang="en-US" dirty="0">
                <a:solidFill>
                  <a:srgbClr val="000000"/>
                </a:solidFill>
                <a:latin typeface="Gill Sans MT"/>
                <a:cs typeface="Arial"/>
              </a:rPr>
              <a:t>Source: </a:t>
            </a:r>
            <a:r>
              <a:rPr lang="en-US" u="sng" dirty="0">
                <a:solidFill>
                  <a:schemeClr val="tx1"/>
                </a:solidFill>
                <a:ea typeface="+mn-lt"/>
                <a:cs typeface="+mn-lt"/>
                <a:hlinkClick r:id="rId2">
                  <a:extLst>
                    <a:ext uri="{A12FA001-AC4F-418D-AE19-62706E023703}">
                      <ahyp:hlinkClr xmlns:ahyp="http://schemas.microsoft.com/office/drawing/2018/hyperlinkcolor" val="tx"/>
                    </a:ext>
                  </a:extLst>
                </a:hlinkClick>
              </a:rPr>
              <a:t>https://www.youtube.com/watch?v=LEslWkeY1tk</a:t>
            </a:r>
          </a:p>
          <a:p>
            <a:endParaRPr lang="en-US" u="sng" dirty="0">
              <a:solidFill>
                <a:srgbClr val="000000"/>
              </a:solidFill>
              <a:ea typeface="+mn-lt"/>
              <a:cs typeface="+mn-lt"/>
            </a:endParaRPr>
          </a:p>
        </p:txBody>
      </p:sp>
      <p:pic>
        <p:nvPicPr>
          <p:cNvPr id="4" name="Picture 3" descr="A close-up of a machine&#10;&#10;Description automatically generated">
            <a:extLst>
              <a:ext uri="{FF2B5EF4-FFF2-40B4-BE49-F238E27FC236}">
                <a16:creationId xmlns:a16="http://schemas.microsoft.com/office/drawing/2014/main" id="{8C108B2B-D7C3-A5FC-39B6-A2DEC8EF7BB9}"/>
              </a:ext>
            </a:extLst>
          </p:cNvPr>
          <p:cNvPicPr>
            <a:picLocks noChangeAspect="1"/>
          </p:cNvPicPr>
          <p:nvPr/>
        </p:nvPicPr>
        <p:blipFill>
          <a:blip r:embed="rId3"/>
          <a:stretch>
            <a:fillRect/>
          </a:stretch>
        </p:blipFill>
        <p:spPr>
          <a:xfrm>
            <a:off x="4338810" y="4005757"/>
            <a:ext cx="3523560" cy="2647307"/>
          </a:xfrm>
          <a:prstGeom prst="rect">
            <a:avLst/>
          </a:prstGeom>
        </p:spPr>
      </p:pic>
    </p:spTree>
    <p:extLst>
      <p:ext uri="{BB962C8B-B14F-4D97-AF65-F5344CB8AC3E}">
        <p14:creationId xmlns:p14="http://schemas.microsoft.com/office/powerpoint/2010/main" val="2058598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5716-5302-197C-F5C8-6519E2292132}"/>
              </a:ext>
            </a:extLst>
          </p:cNvPr>
          <p:cNvSpPr>
            <a:spLocks noGrp="1"/>
          </p:cNvSpPr>
          <p:nvPr>
            <p:ph type="title"/>
          </p:nvPr>
        </p:nvSpPr>
        <p:spPr>
          <a:xfrm>
            <a:off x="804672" y="964692"/>
            <a:ext cx="5894832" cy="1188720"/>
          </a:xfrm>
        </p:spPr>
        <p:txBody>
          <a:bodyPr>
            <a:normAutofit/>
          </a:bodyPr>
          <a:lstStyle/>
          <a:p>
            <a:r>
              <a:rPr lang="en-US" sz="1300" b="1">
                <a:latin typeface="Gill Sans MT"/>
                <a:cs typeface="Arial"/>
              </a:rPr>
              <a:t>2023: Researchers develop AI models capable of generating detailed images from very low-resolution inputs, setting a new standard for super-resolution.</a:t>
            </a:r>
            <a:endParaRPr lang="en-US" sz="1300">
              <a:latin typeface="Gill Sans MT"/>
            </a:endParaRPr>
          </a:p>
        </p:txBody>
      </p:sp>
      <p:sp>
        <p:nvSpPr>
          <p:cNvPr id="3" name="Content Placeholder 2">
            <a:extLst>
              <a:ext uri="{FF2B5EF4-FFF2-40B4-BE49-F238E27FC236}">
                <a16:creationId xmlns:a16="http://schemas.microsoft.com/office/drawing/2014/main" id="{0D605205-725A-B5BB-B355-0CA2C449C8EA}"/>
              </a:ext>
            </a:extLst>
          </p:cNvPr>
          <p:cNvSpPr>
            <a:spLocks noGrp="1"/>
          </p:cNvSpPr>
          <p:nvPr>
            <p:ph idx="1"/>
          </p:nvPr>
        </p:nvSpPr>
        <p:spPr>
          <a:xfrm>
            <a:off x="803243" y="2638044"/>
            <a:ext cx="5963317" cy="3263206"/>
          </a:xfrm>
        </p:spPr>
        <p:txBody>
          <a:bodyPr vert="horz" lIns="91440" tIns="45720" rIns="91440" bIns="45720" rtlCol="0">
            <a:normAutofit/>
          </a:bodyPr>
          <a:lstStyle/>
          <a:p>
            <a:pPr marL="0" indent="0">
              <a:lnSpc>
                <a:spcPct val="90000"/>
              </a:lnSpc>
              <a:buNone/>
            </a:pPr>
            <a:r>
              <a:rPr lang="en-US">
                <a:ea typeface="+mn-lt"/>
                <a:cs typeface="+mn-lt"/>
              </a:rPr>
              <a:t>These developments were showcased in several prominent studies and challenges, such as the NTIRE 2023 challenge, which focused on pushing the boundaries of super-resolution using deep learning methods. Notably, techniques like diffusion models, generative adversarial networks (GANs), and novel pixel-based approaches have been employed to enhance the quality and detail of upscaled images, overcoming previous limitations related to blurriness and loss of detail.</a:t>
            </a:r>
          </a:p>
          <a:p>
            <a:pPr marL="0" indent="0">
              <a:lnSpc>
                <a:spcPct val="90000"/>
              </a:lnSpc>
              <a:buNone/>
            </a:pPr>
            <a:r>
              <a:rPr lang="en-US"/>
              <a:t>Source: </a:t>
            </a:r>
            <a:r>
              <a:rPr lang="en-US">
                <a:ea typeface="+mn-lt"/>
                <a:cs typeface="+mn-lt"/>
              </a:rPr>
              <a:t>https://openaccess.thecvf.com/content/CVPR2023/papers/Gao_Implicit_Diffusion_Models_for_Continuous_Super-Resolution_CVPR_2023_paper.pdf</a:t>
            </a:r>
          </a:p>
        </p:txBody>
      </p:sp>
      <p:sp>
        <p:nvSpPr>
          <p:cNvPr id="15" name="Rectangle 14">
            <a:extLst>
              <a:ext uri="{FF2B5EF4-FFF2-40B4-BE49-F238E27FC236}">
                <a16:creationId xmlns:a16="http://schemas.microsoft.com/office/drawing/2014/main" id="{A4CD5757-70DF-4A72-B8BA-D5E5ACAA8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EA93A49-7FC9-4173-84F4-14FF7005D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lage of two people&#10;&#10;Description automatically generated">
            <a:extLst>
              <a:ext uri="{FF2B5EF4-FFF2-40B4-BE49-F238E27FC236}">
                <a16:creationId xmlns:a16="http://schemas.microsoft.com/office/drawing/2014/main" id="{9CE44847-C1DD-0AC4-5E03-03F26EC702B0}"/>
              </a:ext>
            </a:extLst>
          </p:cNvPr>
          <p:cNvPicPr>
            <a:picLocks noChangeAspect="1"/>
          </p:cNvPicPr>
          <p:nvPr/>
        </p:nvPicPr>
        <p:blipFill>
          <a:blip r:embed="rId2"/>
          <a:stretch>
            <a:fillRect/>
          </a:stretch>
        </p:blipFill>
        <p:spPr>
          <a:xfrm>
            <a:off x="7715890" y="1643500"/>
            <a:ext cx="3328416" cy="3578941"/>
          </a:xfrm>
          <a:prstGeom prst="rect">
            <a:avLst/>
          </a:prstGeom>
        </p:spPr>
      </p:pic>
    </p:spTree>
    <p:extLst>
      <p:ext uri="{BB962C8B-B14F-4D97-AF65-F5344CB8AC3E}">
        <p14:creationId xmlns:p14="http://schemas.microsoft.com/office/powerpoint/2010/main" val="1145909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6" y="241679"/>
            <a:ext cx="7729728" cy="1188720"/>
          </a:xfrm>
        </p:spPr>
        <p:txBody>
          <a:bodyPr/>
          <a:lstStyle/>
          <a:p>
            <a:r>
              <a:rPr lang="en-US" dirty="0"/>
              <a:t>Late 1950’s- Frank Rosenblatt’s Perceptron</a:t>
            </a:r>
          </a:p>
        </p:txBody>
      </p:sp>
      <p:pic>
        <p:nvPicPr>
          <p:cNvPr id="5" name="Content Placeholder 4" descr="A person working on a machine&#10;&#10;Description automatically generated">
            <a:extLst>
              <a:ext uri="{FF2B5EF4-FFF2-40B4-BE49-F238E27FC236}">
                <a16:creationId xmlns:a16="http://schemas.microsoft.com/office/drawing/2014/main" id="{C731771D-8CB5-FBA2-C0A5-AAC43587472F}"/>
              </a:ext>
            </a:extLst>
          </p:cNvPr>
          <p:cNvPicPr>
            <a:picLocks noGrp="1" noChangeAspect="1"/>
          </p:cNvPicPr>
          <p:nvPr>
            <p:ph idx="1"/>
          </p:nvPr>
        </p:nvPicPr>
        <p:blipFill>
          <a:blip r:embed="rId2"/>
          <a:stretch>
            <a:fillRect/>
          </a:stretch>
        </p:blipFill>
        <p:spPr>
          <a:xfrm>
            <a:off x="3356206" y="1713392"/>
            <a:ext cx="5479587" cy="3101975"/>
          </a:xfrm>
        </p:spPr>
      </p:pic>
      <p:sp>
        <p:nvSpPr>
          <p:cNvPr id="6" name="TextBox 5">
            <a:extLst>
              <a:ext uri="{FF2B5EF4-FFF2-40B4-BE49-F238E27FC236}">
                <a16:creationId xmlns:a16="http://schemas.microsoft.com/office/drawing/2014/main" id="{9C04C01B-687D-591E-DA5C-134973685D15}"/>
              </a:ext>
            </a:extLst>
          </p:cNvPr>
          <p:cNvSpPr txBox="1"/>
          <p:nvPr/>
        </p:nvSpPr>
        <p:spPr>
          <a:xfrm>
            <a:off x="3666459" y="5390708"/>
            <a:ext cx="4859079" cy="923330"/>
          </a:xfrm>
          <a:prstGeom prst="rect">
            <a:avLst/>
          </a:prstGeom>
          <a:noFill/>
        </p:spPr>
        <p:txBody>
          <a:bodyPr wrap="square" rtlCol="0">
            <a:spAutoFit/>
          </a:bodyPr>
          <a:lstStyle/>
          <a:p>
            <a:r>
              <a:rPr lang="en-US" dirty="0"/>
              <a:t>Source: </a:t>
            </a:r>
            <a:r>
              <a:rPr lang="en-US" dirty="0">
                <a:hlinkClick r:id="rId3"/>
              </a:rPr>
              <a:t>https://</a:t>
            </a:r>
            <a:r>
              <a:rPr lang="en-US" dirty="0" err="1">
                <a:hlinkClick r:id="rId3"/>
              </a:rPr>
              <a:t>news.cornell.edu</a:t>
            </a:r>
            <a:r>
              <a:rPr lang="en-US" dirty="0">
                <a:hlinkClick r:id="rId3"/>
              </a:rPr>
              <a:t>/stories/2019/09/professors-perceptron-paved-way-ai-60-years-too-soon</a:t>
            </a:r>
            <a:endParaRPr lang="en-US" dirty="0"/>
          </a:p>
        </p:txBody>
      </p:sp>
    </p:spTree>
    <p:extLst>
      <p:ext uri="{BB962C8B-B14F-4D97-AF65-F5344CB8AC3E}">
        <p14:creationId xmlns:p14="http://schemas.microsoft.com/office/powerpoint/2010/main" val="267852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C85D-801A-559C-E514-348F046D077F}"/>
              </a:ext>
            </a:extLst>
          </p:cNvPr>
          <p:cNvSpPr>
            <a:spLocks noGrp="1"/>
          </p:cNvSpPr>
          <p:nvPr>
            <p:ph type="title"/>
          </p:nvPr>
        </p:nvSpPr>
        <p:spPr>
          <a:xfrm>
            <a:off x="804672" y="978776"/>
            <a:ext cx="5925310" cy="1174991"/>
          </a:xfrm>
        </p:spPr>
        <p:txBody>
          <a:bodyPr>
            <a:normAutofit/>
          </a:bodyPr>
          <a:lstStyle/>
          <a:p>
            <a:r>
              <a:rPr lang="en-US" sz="1700"/>
              <a:t>2024 - Advances in neural radiance fields (NeRF) enable real-time 3D scene reconstruction from sparse video data</a:t>
            </a:r>
          </a:p>
        </p:txBody>
      </p:sp>
      <p:sp>
        <p:nvSpPr>
          <p:cNvPr id="3" name="Content Placeholder 2">
            <a:extLst>
              <a:ext uri="{FF2B5EF4-FFF2-40B4-BE49-F238E27FC236}">
                <a16:creationId xmlns:a16="http://schemas.microsoft.com/office/drawing/2014/main" id="{C2C62CA6-A0E6-1C29-4BB2-B8B31B0B7154}"/>
              </a:ext>
            </a:extLst>
          </p:cNvPr>
          <p:cNvSpPr>
            <a:spLocks noGrp="1"/>
          </p:cNvSpPr>
          <p:nvPr>
            <p:ph idx="1"/>
          </p:nvPr>
        </p:nvSpPr>
        <p:spPr>
          <a:xfrm>
            <a:off x="804672" y="2640692"/>
            <a:ext cx="5925310" cy="3255252"/>
          </a:xfrm>
        </p:spPr>
        <p:txBody>
          <a:bodyPr>
            <a:normAutofit/>
          </a:bodyPr>
          <a:lstStyle/>
          <a:p>
            <a:pPr marL="0" indent="0">
              <a:lnSpc>
                <a:spcPct val="90000"/>
              </a:lnSpc>
              <a:buNone/>
            </a:pPr>
            <a:r>
              <a:rPr lang="en-US" sz="1300"/>
              <a:t>Research in 2024 introduced systems like NeRF-VO, which integrated sparse visual odometry with NeRF to achieve highly accurate camera tracking and dense 3D scene reconstruction in real time. This was accomplished by optimizing neural representations with limited data, demonstrating significant improvements over previous state-of-the-art methods​.</a:t>
            </a:r>
          </a:p>
          <a:p>
            <a:pPr marL="0" indent="0">
              <a:lnSpc>
                <a:spcPct val="90000"/>
              </a:lnSpc>
              <a:buNone/>
            </a:pPr>
            <a:endParaRPr lang="en-US" sz="1300"/>
          </a:p>
          <a:p>
            <a:pPr marL="0" indent="0">
              <a:lnSpc>
                <a:spcPct val="90000"/>
              </a:lnSpc>
              <a:buNone/>
            </a:pPr>
            <a:r>
              <a:rPr lang="en-US" sz="1300" b="1"/>
              <a:t>Sources:</a:t>
            </a:r>
          </a:p>
          <a:p>
            <a:pPr marL="0" indent="0">
              <a:lnSpc>
                <a:spcPct val="90000"/>
              </a:lnSpc>
              <a:buNone/>
            </a:pPr>
            <a:r>
              <a:rPr lang="en-US" sz="1300"/>
              <a:t>https://xingxingzuo.github.io/nerfvo/</a:t>
            </a:r>
          </a:p>
          <a:p>
            <a:pPr marL="0" indent="0">
              <a:lnSpc>
                <a:spcPct val="90000"/>
              </a:lnSpc>
              <a:buNone/>
            </a:pPr>
            <a:r>
              <a:rPr lang="en-US" sz="1300"/>
              <a:t>Jiahao Chen, Yipeng Qin, Lingjie Liu, Jiangbo Lu, Guanbin Li; Proceedings of the IEEE/CVF Conference on Computer Vision and Pattern Recognition (CVPR), 2024, pp. 19436-19446</a:t>
            </a:r>
          </a:p>
          <a:p>
            <a:pPr marL="0" indent="0">
              <a:lnSpc>
                <a:spcPct val="90000"/>
              </a:lnSpc>
              <a:buNone/>
            </a:pPr>
            <a:r>
              <a:rPr lang="en-US" sz="1300"/>
              <a:t>https://openaccess.thecvf.com/content/CVPR2024/html/Chen_NeRF-HuGS_Improved_Neural_Radiance_Fields_in_Non-static_Scenes_Using_Heuristics-Guided_CVPR_2024_paper.html</a:t>
            </a:r>
            <a:endParaRPr lang="en-US" sz="1300" dirty="0"/>
          </a:p>
        </p:txBody>
      </p:sp>
      <p:pic>
        <p:nvPicPr>
          <p:cNvPr id="5" name="Picture 4" descr="Hexagon network on a blue background">
            <a:extLst>
              <a:ext uri="{FF2B5EF4-FFF2-40B4-BE49-F238E27FC236}">
                <a16:creationId xmlns:a16="http://schemas.microsoft.com/office/drawing/2014/main" id="{283876D4-11AA-6B4B-3507-DECD5F3B1F77}"/>
              </a:ext>
            </a:extLst>
          </p:cNvPr>
          <p:cNvPicPr>
            <a:picLocks noChangeAspect="1"/>
          </p:cNvPicPr>
          <p:nvPr/>
        </p:nvPicPr>
        <p:blipFill>
          <a:blip r:embed="rId2"/>
          <a:srcRect l="8587" r="50666"/>
          <a:stretch/>
        </p:blipFill>
        <p:spPr>
          <a:xfrm>
            <a:off x="7534654" y="10"/>
            <a:ext cx="4657345" cy="6857990"/>
          </a:xfrm>
          <a:prstGeom prst="rect">
            <a:avLst/>
          </a:prstGeom>
        </p:spPr>
      </p:pic>
    </p:spTree>
    <p:extLst>
      <p:ext uri="{BB962C8B-B14F-4D97-AF65-F5344CB8AC3E}">
        <p14:creationId xmlns:p14="http://schemas.microsoft.com/office/powerpoint/2010/main" val="2804539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F095-8D8B-2F3C-1D93-C8FDE531490A}"/>
              </a:ext>
            </a:extLst>
          </p:cNvPr>
          <p:cNvSpPr>
            <a:spLocks noGrp="1"/>
          </p:cNvSpPr>
          <p:nvPr>
            <p:ph type="title"/>
          </p:nvPr>
        </p:nvSpPr>
        <p:spPr>
          <a:xfrm>
            <a:off x="804672" y="978776"/>
            <a:ext cx="5925310" cy="1174991"/>
          </a:xfrm>
        </p:spPr>
        <p:txBody>
          <a:bodyPr>
            <a:normAutofit/>
          </a:bodyPr>
          <a:lstStyle/>
          <a:p>
            <a:r>
              <a:rPr lang="en-US" sz="1300" dirty="0"/>
              <a:t>2024: AI-powered computer vision models achieve near-human performance in medical image diagnosis, reducing the need for human intervention</a:t>
            </a:r>
          </a:p>
        </p:txBody>
      </p:sp>
      <p:sp>
        <p:nvSpPr>
          <p:cNvPr id="3" name="Content Placeholder 2">
            <a:extLst>
              <a:ext uri="{FF2B5EF4-FFF2-40B4-BE49-F238E27FC236}">
                <a16:creationId xmlns:a16="http://schemas.microsoft.com/office/drawing/2014/main" id="{E9FBE373-617E-AB6C-9B59-7B56B223C01F}"/>
              </a:ext>
            </a:extLst>
          </p:cNvPr>
          <p:cNvSpPr>
            <a:spLocks noGrp="1"/>
          </p:cNvSpPr>
          <p:nvPr>
            <p:ph idx="1"/>
          </p:nvPr>
        </p:nvSpPr>
        <p:spPr>
          <a:xfrm>
            <a:off x="804672" y="2640692"/>
            <a:ext cx="5925310" cy="3255252"/>
          </a:xfrm>
        </p:spPr>
        <p:txBody>
          <a:bodyPr>
            <a:normAutofit/>
          </a:bodyPr>
          <a:lstStyle/>
          <a:p>
            <a:pPr marL="0" indent="0">
              <a:lnSpc>
                <a:spcPct val="90000"/>
              </a:lnSpc>
              <a:buNone/>
            </a:pPr>
            <a:r>
              <a:rPr lang="en-US" sz="1100" dirty="0"/>
              <a:t>AI tools like Viz.ai and Zebra Medical Vision are already making strides in this area. These tools assist radiologists in detecting abnormalities, such as early signs of cancer or neurological conditions, from imaging data like CT scans and MRIs. While these AI systems have not completely replaced human radiologists, they have reduced the burden on healthcare professionals by providing faster and more reliable preliminary analyses. This collaboration between AI and human expertise is improving patient outcomes by enabling quicker and more accurate diagnosis and treatment.</a:t>
            </a:r>
          </a:p>
          <a:p>
            <a:pPr>
              <a:lnSpc>
                <a:spcPct val="90000"/>
              </a:lnSpc>
            </a:pPr>
            <a:endParaRPr lang="en-US" sz="1100" dirty="0"/>
          </a:p>
          <a:p>
            <a:pPr marL="0" indent="0">
              <a:lnSpc>
                <a:spcPct val="90000"/>
              </a:lnSpc>
              <a:buNone/>
            </a:pPr>
            <a:r>
              <a:rPr lang="en-US" sz="1100" b="1" dirty="0"/>
              <a:t>Source:</a:t>
            </a:r>
          </a:p>
          <a:p>
            <a:pPr marL="0" indent="0">
              <a:lnSpc>
                <a:spcPct val="90000"/>
              </a:lnSpc>
              <a:buNone/>
            </a:pPr>
            <a:r>
              <a:rPr lang="en-US" sz="1100" dirty="0"/>
              <a:t>AI in Healthcare: Top 5 Medical AI Tools We Use in 2024 - https://www.techopedia.com/ai-in-healthcare-top-medical-ai-tools</a:t>
            </a:r>
          </a:p>
          <a:p>
            <a:pPr marL="0" indent="0">
              <a:lnSpc>
                <a:spcPct val="90000"/>
              </a:lnSpc>
              <a:buNone/>
            </a:pPr>
            <a:r>
              <a:rPr lang="en-US" sz="1100" dirty="0"/>
              <a:t>Top AI Medical Imaging tools for Healthcare Analytics – 2024 - https://www.factspan.com/blogs/ai-medical-imaging-tools-transforming-healthcare-analytics-in-2024/</a:t>
            </a:r>
          </a:p>
          <a:p>
            <a:pPr marL="0" indent="0">
              <a:lnSpc>
                <a:spcPct val="90000"/>
              </a:lnSpc>
              <a:buNone/>
            </a:pPr>
            <a:r>
              <a:rPr lang="en-US" sz="1100" dirty="0" err="1"/>
              <a:t>Revolutionising</a:t>
            </a:r>
            <a:r>
              <a:rPr lang="en-US" sz="1100" dirty="0"/>
              <a:t> Medical Imaging with AI and Big Data Analytics - https://openmedscience.com/revolutionising-medical-imaging-with-ai-and-big-data-analytics/</a:t>
            </a:r>
          </a:p>
        </p:txBody>
      </p:sp>
      <p:pic>
        <p:nvPicPr>
          <p:cNvPr id="5" name="Picture 4" descr="Scan of a human brain in a neurology clinic">
            <a:extLst>
              <a:ext uri="{FF2B5EF4-FFF2-40B4-BE49-F238E27FC236}">
                <a16:creationId xmlns:a16="http://schemas.microsoft.com/office/drawing/2014/main" id="{43B7410C-646C-686A-504E-7D8718222CE2}"/>
              </a:ext>
            </a:extLst>
          </p:cNvPr>
          <p:cNvPicPr>
            <a:picLocks noChangeAspect="1"/>
          </p:cNvPicPr>
          <p:nvPr/>
        </p:nvPicPr>
        <p:blipFill>
          <a:blip r:embed="rId2"/>
          <a:srcRect l="49067"/>
          <a:stretch/>
        </p:blipFill>
        <p:spPr>
          <a:xfrm>
            <a:off x="7534654" y="10"/>
            <a:ext cx="4657345" cy="6857990"/>
          </a:xfrm>
          <a:prstGeom prst="rect">
            <a:avLst/>
          </a:prstGeom>
        </p:spPr>
      </p:pic>
    </p:spTree>
    <p:extLst>
      <p:ext uri="{BB962C8B-B14F-4D97-AF65-F5344CB8AC3E}">
        <p14:creationId xmlns:p14="http://schemas.microsoft.com/office/powerpoint/2010/main" val="2373766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2373-4BC7-3A3C-7FE9-8DAF9EF62041}"/>
              </a:ext>
            </a:extLst>
          </p:cNvPr>
          <p:cNvSpPr>
            <a:spLocks noGrp="1"/>
          </p:cNvSpPr>
          <p:nvPr>
            <p:ph type="title"/>
          </p:nvPr>
        </p:nvSpPr>
        <p:spPr>
          <a:xfrm>
            <a:off x="5445496" y="978776"/>
            <a:ext cx="5925310" cy="1174991"/>
          </a:xfrm>
        </p:spPr>
        <p:txBody>
          <a:bodyPr>
            <a:normAutofit/>
          </a:bodyPr>
          <a:lstStyle/>
          <a:p>
            <a:r>
              <a:rPr lang="en-US" sz="1300" dirty="0"/>
              <a:t>2024: AI-based video editing tools that can automatically identify and enhance objects in video footage become commercially available</a:t>
            </a:r>
          </a:p>
        </p:txBody>
      </p:sp>
      <p:pic>
        <p:nvPicPr>
          <p:cNvPr id="5" name="Picture 4" descr="Robot hands and technology">
            <a:extLst>
              <a:ext uri="{FF2B5EF4-FFF2-40B4-BE49-F238E27FC236}">
                <a16:creationId xmlns:a16="http://schemas.microsoft.com/office/drawing/2014/main" id="{DCC4C78D-99EB-FD81-B477-4D8E8E8A2A60}"/>
              </a:ext>
            </a:extLst>
          </p:cNvPr>
          <p:cNvPicPr>
            <a:picLocks noChangeAspect="1"/>
          </p:cNvPicPr>
          <p:nvPr/>
        </p:nvPicPr>
        <p:blipFill>
          <a:blip r:embed="rId2"/>
          <a:srcRect l="25415" r="23652"/>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34414276-89AC-4FDB-7A19-D983BAB0A139}"/>
              </a:ext>
            </a:extLst>
          </p:cNvPr>
          <p:cNvSpPr>
            <a:spLocks noGrp="1"/>
          </p:cNvSpPr>
          <p:nvPr>
            <p:ph idx="1"/>
          </p:nvPr>
        </p:nvSpPr>
        <p:spPr>
          <a:xfrm>
            <a:off x="5445496" y="2640692"/>
            <a:ext cx="5925310" cy="3255252"/>
          </a:xfrm>
        </p:spPr>
        <p:txBody>
          <a:bodyPr>
            <a:normAutofit/>
          </a:bodyPr>
          <a:lstStyle/>
          <a:p>
            <a:pPr marL="0" indent="0">
              <a:lnSpc>
                <a:spcPct val="90000"/>
              </a:lnSpc>
              <a:buNone/>
            </a:pPr>
            <a:r>
              <a:rPr lang="en-US" sz="1500"/>
              <a:t>Platforms like Final Cut Pro, </a:t>
            </a:r>
            <a:r>
              <a:rPr lang="en-US" sz="1500" err="1"/>
              <a:t>Movavi</a:t>
            </a:r>
            <a:r>
              <a:rPr lang="en-US" sz="1500"/>
              <a:t> Video Editor, and Runway are using AI to streamline and automate complex editing tasks. These tools can automatically detect and manipulate objects within video frames, making the editing process more efficient and accessible, even for users with limited technical skills. The AI features include object removal, color correction, and even generating video content based on text prompts.</a:t>
            </a:r>
          </a:p>
          <a:p>
            <a:pPr>
              <a:lnSpc>
                <a:spcPct val="90000"/>
              </a:lnSpc>
            </a:pPr>
            <a:endParaRPr lang="en-US" sz="1500"/>
          </a:p>
          <a:p>
            <a:pPr marL="0" indent="0">
              <a:lnSpc>
                <a:spcPct val="90000"/>
              </a:lnSpc>
              <a:buNone/>
            </a:pPr>
            <a:r>
              <a:rPr lang="en-US" sz="1500" b="1"/>
              <a:t>Source:</a:t>
            </a:r>
          </a:p>
          <a:p>
            <a:pPr marL="0" indent="0">
              <a:lnSpc>
                <a:spcPct val="90000"/>
              </a:lnSpc>
              <a:buNone/>
            </a:pPr>
            <a:r>
              <a:rPr lang="en-US" sz="1500"/>
              <a:t>​The best AI video editors - https://www.creativebloq.com/features/best-ai-video-editing-tools</a:t>
            </a:r>
          </a:p>
          <a:p>
            <a:pPr marL="0" indent="0">
              <a:lnSpc>
                <a:spcPct val="90000"/>
              </a:lnSpc>
              <a:buNone/>
            </a:pPr>
            <a:r>
              <a:rPr lang="en-US" sz="1500"/>
              <a:t>12 Best AI Video Editors 2024 (with Video Demos) - https://nerdynav.com/best-ai-video-editors/</a:t>
            </a:r>
          </a:p>
        </p:txBody>
      </p:sp>
    </p:spTree>
    <p:extLst>
      <p:ext uri="{BB962C8B-B14F-4D97-AF65-F5344CB8AC3E}">
        <p14:creationId xmlns:p14="http://schemas.microsoft.com/office/powerpoint/2010/main" val="3361786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BBC5-C517-0AD2-BFF7-F6547D3A2086}"/>
              </a:ext>
            </a:extLst>
          </p:cNvPr>
          <p:cNvSpPr>
            <a:spLocks noGrp="1"/>
          </p:cNvSpPr>
          <p:nvPr>
            <p:ph type="title"/>
          </p:nvPr>
        </p:nvSpPr>
        <p:spPr>
          <a:xfrm>
            <a:off x="804672" y="964692"/>
            <a:ext cx="5894832" cy="1188720"/>
          </a:xfrm>
        </p:spPr>
        <p:txBody>
          <a:bodyPr>
            <a:normAutofit/>
          </a:bodyPr>
          <a:lstStyle/>
          <a:p>
            <a:r>
              <a:rPr lang="en-US" sz="1500" dirty="0"/>
              <a:t>2024: Research in computer vision achieves breakthroughs in understanding dynamic scenes, enabling better autonomous vehicle navigation</a:t>
            </a:r>
          </a:p>
        </p:txBody>
      </p:sp>
      <p:sp>
        <p:nvSpPr>
          <p:cNvPr id="3" name="Content Placeholder 2">
            <a:extLst>
              <a:ext uri="{FF2B5EF4-FFF2-40B4-BE49-F238E27FC236}">
                <a16:creationId xmlns:a16="http://schemas.microsoft.com/office/drawing/2014/main" id="{3CE826F9-6175-4D85-CB40-EBF9768E24EF}"/>
              </a:ext>
            </a:extLst>
          </p:cNvPr>
          <p:cNvSpPr>
            <a:spLocks noGrp="1"/>
          </p:cNvSpPr>
          <p:nvPr>
            <p:ph idx="1"/>
          </p:nvPr>
        </p:nvSpPr>
        <p:spPr>
          <a:xfrm>
            <a:off x="803243" y="2638044"/>
            <a:ext cx="5963317" cy="3263206"/>
          </a:xfrm>
        </p:spPr>
        <p:txBody>
          <a:bodyPr>
            <a:normAutofit/>
          </a:bodyPr>
          <a:lstStyle/>
          <a:p>
            <a:pPr marL="0" indent="0">
              <a:buNone/>
            </a:pPr>
            <a:r>
              <a:rPr lang="en-US" b="1" dirty="0"/>
              <a:t>Sources:</a:t>
            </a:r>
          </a:p>
          <a:p>
            <a:pPr marL="0" indent="0">
              <a:buNone/>
            </a:pPr>
            <a:r>
              <a:rPr lang="en-US" dirty="0"/>
              <a:t>Computer Vision Applications for Autonomous Vehicles - https://www.mdpi.com/journal/electronics/special_issues/262Y6B2EBZ</a:t>
            </a:r>
          </a:p>
          <a:p>
            <a:pPr marL="0" indent="0">
              <a:buNone/>
            </a:pPr>
            <a:r>
              <a:rPr lang="en-US" dirty="0"/>
              <a:t>Autonomous Vehicles: Evolution of Artificial Intelligence and Learning Algorithms - https://ar5iv.labs.arxiv.org/html/2402.17690</a:t>
            </a:r>
          </a:p>
        </p:txBody>
      </p:sp>
      <p:sp>
        <p:nvSpPr>
          <p:cNvPr id="10" name="Rectangle 9">
            <a:extLst>
              <a:ext uri="{FF2B5EF4-FFF2-40B4-BE49-F238E27FC236}">
                <a16:creationId xmlns:a16="http://schemas.microsoft.com/office/drawing/2014/main" id="{A4CD5757-70DF-4A72-B8BA-D5E5ACAA8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EA93A49-7FC9-4173-84F4-14FF7005D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ar">
            <a:extLst>
              <a:ext uri="{FF2B5EF4-FFF2-40B4-BE49-F238E27FC236}">
                <a16:creationId xmlns:a16="http://schemas.microsoft.com/office/drawing/2014/main" id="{70A58AFE-BE5F-6FFC-3458-C315E19EA1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5890" y="1768763"/>
            <a:ext cx="3328416" cy="3328416"/>
          </a:xfrm>
          <a:prstGeom prst="rect">
            <a:avLst/>
          </a:prstGeom>
        </p:spPr>
      </p:pic>
    </p:spTree>
    <p:extLst>
      <p:ext uri="{BB962C8B-B14F-4D97-AF65-F5344CB8AC3E}">
        <p14:creationId xmlns:p14="http://schemas.microsoft.com/office/powerpoint/2010/main" val="2140929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7B9B4-F788-5198-917B-9B5C10B24824}"/>
              </a:ext>
            </a:extLst>
          </p:cNvPr>
          <p:cNvSpPr>
            <a:spLocks noGrp="1"/>
          </p:cNvSpPr>
          <p:nvPr>
            <p:ph type="title"/>
          </p:nvPr>
        </p:nvSpPr>
        <p:spPr>
          <a:xfrm>
            <a:off x="804672" y="978776"/>
            <a:ext cx="5925310" cy="1174991"/>
          </a:xfrm>
        </p:spPr>
        <p:txBody>
          <a:bodyPr>
            <a:normAutofit/>
          </a:bodyPr>
          <a:lstStyle/>
          <a:p>
            <a:r>
              <a:rPr lang="en-US" sz="1300" dirty="0"/>
              <a:t>2024: The development of bio-inspired vision algorithms allows for more efficient processing in edge devices, such as drones and robotics</a:t>
            </a:r>
          </a:p>
        </p:txBody>
      </p:sp>
      <p:sp>
        <p:nvSpPr>
          <p:cNvPr id="3" name="Content Placeholder 2">
            <a:extLst>
              <a:ext uri="{FF2B5EF4-FFF2-40B4-BE49-F238E27FC236}">
                <a16:creationId xmlns:a16="http://schemas.microsoft.com/office/drawing/2014/main" id="{F4090892-AE5A-BF7C-269B-AC2DE7CC7A3D}"/>
              </a:ext>
            </a:extLst>
          </p:cNvPr>
          <p:cNvSpPr>
            <a:spLocks noGrp="1"/>
          </p:cNvSpPr>
          <p:nvPr>
            <p:ph idx="1"/>
          </p:nvPr>
        </p:nvSpPr>
        <p:spPr>
          <a:xfrm>
            <a:off x="804672" y="2640692"/>
            <a:ext cx="5925310" cy="3255252"/>
          </a:xfrm>
        </p:spPr>
        <p:txBody>
          <a:bodyPr>
            <a:normAutofit/>
          </a:bodyPr>
          <a:lstStyle/>
          <a:p>
            <a:pPr marL="0" indent="0">
              <a:lnSpc>
                <a:spcPct val="90000"/>
              </a:lnSpc>
              <a:buNone/>
            </a:pPr>
            <a:r>
              <a:rPr lang="en-US" sz="1100"/>
              <a:t>In 2024, significant advances have been made in bio-inspired vision algorithms, which have enhanced the efficiency of processing in edge devices such as drones and robotics. These algorithms, inspired by the biological functions of animal brains, have been implemented in neuromorphic systems that allow for more energy-efficient and faster processing compared to traditional methods. For example, drones equipped with neuromorphic vision systems can perceive and respond to their environment with remarkable speed and efficiency, making them ideal for applications in areas like greenhouse monitoring and warehouse management. This technology represents a critical step forward in enabling autonomous systems to operate in complex, real-world environments with minimal power consumption </a:t>
            </a:r>
          </a:p>
          <a:p>
            <a:pPr marL="0" indent="0">
              <a:lnSpc>
                <a:spcPct val="90000"/>
              </a:lnSpc>
              <a:buNone/>
            </a:pPr>
            <a:endParaRPr lang="en-US" sz="1100"/>
          </a:p>
          <a:p>
            <a:pPr marL="0" indent="0">
              <a:lnSpc>
                <a:spcPct val="90000"/>
              </a:lnSpc>
              <a:buNone/>
            </a:pPr>
            <a:r>
              <a:rPr lang="en-US" sz="1100" b="1"/>
              <a:t>Source:</a:t>
            </a:r>
          </a:p>
          <a:p>
            <a:pPr marL="0" indent="0">
              <a:lnSpc>
                <a:spcPct val="90000"/>
              </a:lnSpc>
              <a:buNone/>
            </a:pPr>
            <a:r>
              <a:rPr lang="en-US" sz="1100"/>
              <a:t>The best AI video editors - https://www.creativebloq.com/features/best-ai-video-editing-tools</a:t>
            </a:r>
          </a:p>
          <a:p>
            <a:pPr marL="0" indent="0">
              <a:lnSpc>
                <a:spcPct val="90000"/>
              </a:lnSpc>
              <a:buNone/>
            </a:pPr>
            <a:r>
              <a:rPr lang="en-US" sz="1100"/>
              <a:t>12 Best AI Video Editors 2024 (with Video Demos) - https://nerdynav.com/best-ai-video-editors/</a:t>
            </a:r>
          </a:p>
        </p:txBody>
      </p:sp>
      <p:pic>
        <p:nvPicPr>
          <p:cNvPr id="5" name="Picture 4" descr="Robot operating a machine">
            <a:extLst>
              <a:ext uri="{FF2B5EF4-FFF2-40B4-BE49-F238E27FC236}">
                <a16:creationId xmlns:a16="http://schemas.microsoft.com/office/drawing/2014/main" id="{DB9D221F-EC75-9A4C-183D-3C2069D3D657}"/>
              </a:ext>
            </a:extLst>
          </p:cNvPr>
          <p:cNvPicPr>
            <a:picLocks noChangeAspect="1"/>
          </p:cNvPicPr>
          <p:nvPr/>
        </p:nvPicPr>
        <p:blipFill>
          <a:blip r:embed="rId2"/>
          <a:srcRect l="24900" r="22979" b="1"/>
          <a:stretch/>
        </p:blipFill>
        <p:spPr>
          <a:xfrm>
            <a:off x="7534654" y="10"/>
            <a:ext cx="4657345" cy="6857990"/>
          </a:xfrm>
          <a:prstGeom prst="rect">
            <a:avLst/>
          </a:prstGeom>
        </p:spPr>
      </p:pic>
    </p:spTree>
    <p:extLst>
      <p:ext uri="{BB962C8B-B14F-4D97-AF65-F5344CB8AC3E}">
        <p14:creationId xmlns:p14="http://schemas.microsoft.com/office/powerpoint/2010/main" val="2632317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7D75-1565-C5D6-DB17-D493DB8AF022}"/>
              </a:ext>
            </a:extLst>
          </p:cNvPr>
          <p:cNvSpPr>
            <a:spLocks noGrp="1"/>
          </p:cNvSpPr>
          <p:nvPr>
            <p:ph type="title"/>
          </p:nvPr>
        </p:nvSpPr>
        <p:spPr>
          <a:xfrm>
            <a:off x="6900672" y="978776"/>
            <a:ext cx="4486656" cy="1174991"/>
          </a:xfrm>
        </p:spPr>
        <p:txBody>
          <a:bodyPr>
            <a:normAutofit/>
          </a:bodyPr>
          <a:lstStyle/>
          <a:p>
            <a:r>
              <a:rPr lang="en-US" sz="1100" dirty="0"/>
              <a:t>2024: AI-assisted art tools leveraging computer vision achieve widespread use among creative professionals, blending artistic creativity with computational power</a:t>
            </a:r>
          </a:p>
        </p:txBody>
      </p:sp>
      <p:pic>
        <p:nvPicPr>
          <p:cNvPr id="5" name="Picture 4" descr="Multiple exposures of graphs with different colours and sizes">
            <a:extLst>
              <a:ext uri="{FF2B5EF4-FFF2-40B4-BE49-F238E27FC236}">
                <a16:creationId xmlns:a16="http://schemas.microsoft.com/office/drawing/2014/main" id="{D62F94D3-A984-7515-EA45-F3B97A450169}"/>
              </a:ext>
            </a:extLst>
          </p:cNvPr>
          <p:cNvPicPr>
            <a:picLocks noChangeAspect="1"/>
          </p:cNvPicPr>
          <p:nvPr/>
        </p:nvPicPr>
        <p:blipFill>
          <a:blip r:embed="rId2"/>
          <a:srcRect l="19458" r="21299" b="-1"/>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D4D16B2A-48E9-B1F3-166B-3DF07608CBE0}"/>
              </a:ext>
            </a:extLst>
          </p:cNvPr>
          <p:cNvSpPr>
            <a:spLocks noGrp="1"/>
          </p:cNvSpPr>
          <p:nvPr>
            <p:ph idx="1"/>
          </p:nvPr>
        </p:nvSpPr>
        <p:spPr>
          <a:xfrm>
            <a:off x="6900672" y="2640692"/>
            <a:ext cx="4486656" cy="3255252"/>
          </a:xfrm>
        </p:spPr>
        <p:txBody>
          <a:bodyPr>
            <a:normAutofit/>
          </a:bodyPr>
          <a:lstStyle/>
          <a:p>
            <a:pPr marL="0" indent="0">
              <a:lnSpc>
                <a:spcPct val="90000"/>
              </a:lnSpc>
              <a:buNone/>
            </a:pPr>
            <a:r>
              <a:rPr lang="en-US" sz="1400"/>
              <a:t>The integration of AI into art and design has been widely recognized in conferences like CVPR 2024, where the intersection of art and AI is celebrated through exhibitions and keynote addresses by prominent AI artists.</a:t>
            </a:r>
          </a:p>
          <a:p>
            <a:pPr marL="0" indent="0">
              <a:lnSpc>
                <a:spcPct val="90000"/>
              </a:lnSpc>
              <a:buNone/>
            </a:pPr>
            <a:r>
              <a:rPr lang="en-US" sz="1400"/>
              <a:t> </a:t>
            </a:r>
          </a:p>
          <a:p>
            <a:pPr marL="0" indent="0">
              <a:lnSpc>
                <a:spcPct val="90000"/>
              </a:lnSpc>
              <a:buNone/>
            </a:pPr>
            <a:r>
              <a:rPr lang="en-US" sz="1400" b="1"/>
              <a:t>Sources:</a:t>
            </a:r>
          </a:p>
          <a:p>
            <a:pPr marL="0" indent="0">
              <a:lnSpc>
                <a:spcPct val="90000"/>
              </a:lnSpc>
              <a:buNone/>
            </a:pPr>
            <a:r>
              <a:rPr lang="en-US" sz="1400"/>
              <a:t>CVPR 2024 to Showcase AI Art Gallery, Feature Prominent AI Artist Sofia Crespo as Keynote - https://cvpr.thecvf.com/Conferences/2024/News/AIArt</a:t>
            </a:r>
          </a:p>
          <a:p>
            <a:pPr marL="0" indent="0">
              <a:lnSpc>
                <a:spcPct val="90000"/>
              </a:lnSpc>
              <a:buNone/>
            </a:pPr>
            <a:r>
              <a:rPr lang="en-US" sz="1400"/>
              <a:t>Special report: how design agencies are actually using AI in 2024 - https://www.creativeboom.com/features/special-report-how-design-agencies-are-using-ai-in-2024/</a:t>
            </a:r>
          </a:p>
        </p:txBody>
      </p:sp>
    </p:spTree>
    <p:extLst>
      <p:ext uri="{BB962C8B-B14F-4D97-AF65-F5344CB8AC3E}">
        <p14:creationId xmlns:p14="http://schemas.microsoft.com/office/powerpoint/2010/main" val="661270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BA4A-F7DC-B940-F61D-A8153918D0D2}"/>
              </a:ext>
            </a:extLst>
          </p:cNvPr>
          <p:cNvSpPr>
            <a:spLocks noGrp="1"/>
          </p:cNvSpPr>
          <p:nvPr>
            <p:ph type="title"/>
          </p:nvPr>
        </p:nvSpPr>
        <p:spPr>
          <a:xfrm>
            <a:off x="804672" y="978776"/>
            <a:ext cx="5925310" cy="1174991"/>
          </a:xfrm>
        </p:spPr>
        <p:txBody>
          <a:bodyPr>
            <a:normAutofit/>
          </a:bodyPr>
          <a:lstStyle/>
          <a:p>
            <a:r>
              <a:rPr lang="en-US" sz="1300" dirty="0"/>
              <a:t>2024: Significant advancements in federated learning for computer vision improve privacy-preserving machine learning on edge devices</a:t>
            </a:r>
          </a:p>
        </p:txBody>
      </p:sp>
      <p:sp>
        <p:nvSpPr>
          <p:cNvPr id="3" name="Content Placeholder 2">
            <a:extLst>
              <a:ext uri="{FF2B5EF4-FFF2-40B4-BE49-F238E27FC236}">
                <a16:creationId xmlns:a16="http://schemas.microsoft.com/office/drawing/2014/main" id="{3516C988-1D3A-61BE-AAAF-069B8B099BE8}"/>
              </a:ext>
            </a:extLst>
          </p:cNvPr>
          <p:cNvSpPr>
            <a:spLocks noGrp="1"/>
          </p:cNvSpPr>
          <p:nvPr>
            <p:ph idx="1"/>
          </p:nvPr>
        </p:nvSpPr>
        <p:spPr>
          <a:xfrm>
            <a:off x="804672" y="2640692"/>
            <a:ext cx="5925310" cy="3255252"/>
          </a:xfrm>
        </p:spPr>
        <p:txBody>
          <a:bodyPr>
            <a:normAutofit/>
          </a:bodyPr>
          <a:lstStyle/>
          <a:p>
            <a:pPr marL="0" indent="0">
              <a:lnSpc>
                <a:spcPct val="90000"/>
              </a:lnSpc>
              <a:buNone/>
            </a:pPr>
            <a:r>
              <a:rPr lang="en-US" sz="1400" dirty="0"/>
              <a:t>In 2024, there have been significant advancements in federated learning, particularly in the realm of computer vision, which have enhanced privacy-preserving machine learning on edge devices. These improvements have focused on making federated learning more efficient and secure for various computer vision tasks like object detection and image segmentation. The innovations include better aggregation optimization methods, handling data and model heterogeneity, and ensuring secure model training to prevent privacy breaches. These developments are crucial for applications where data privacy is paramount, such as in healthcare and edge computing environments.</a:t>
            </a:r>
          </a:p>
          <a:p>
            <a:pPr marL="0" indent="0">
              <a:lnSpc>
                <a:spcPct val="90000"/>
              </a:lnSpc>
              <a:buNone/>
            </a:pPr>
            <a:endParaRPr lang="en-US" sz="1400" dirty="0"/>
          </a:p>
          <a:p>
            <a:pPr marL="0" indent="0">
              <a:lnSpc>
                <a:spcPct val="90000"/>
              </a:lnSpc>
              <a:buNone/>
            </a:pPr>
            <a:r>
              <a:rPr lang="en-US" sz="1400" b="1" dirty="0"/>
              <a:t>Source:</a:t>
            </a:r>
          </a:p>
          <a:p>
            <a:pPr marL="0" indent="0">
              <a:lnSpc>
                <a:spcPct val="90000"/>
              </a:lnSpc>
              <a:buNone/>
            </a:pPr>
            <a:r>
              <a:rPr lang="en-US" sz="1400" dirty="0"/>
              <a:t>https://fedvision.github.io/fedvision2024/</a:t>
            </a:r>
          </a:p>
          <a:p>
            <a:pPr marL="0" indent="0">
              <a:lnSpc>
                <a:spcPct val="90000"/>
              </a:lnSpc>
              <a:buNone/>
            </a:pPr>
            <a:r>
              <a:rPr lang="en-US" sz="1400" dirty="0"/>
              <a:t>https://ar5iv.labs.arxiv.org/html/2301.01299</a:t>
            </a:r>
          </a:p>
        </p:txBody>
      </p:sp>
      <p:pic>
        <p:nvPicPr>
          <p:cNvPr id="5" name="Picture 4" descr="Old computer monitors">
            <a:extLst>
              <a:ext uri="{FF2B5EF4-FFF2-40B4-BE49-F238E27FC236}">
                <a16:creationId xmlns:a16="http://schemas.microsoft.com/office/drawing/2014/main" id="{CE88D81D-0DFE-EA07-1E51-AFBDFBA17DC7}"/>
              </a:ext>
            </a:extLst>
          </p:cNvPr>
          <p:cNvPicPr>
            <a:picLocks noChangeAspect="1"/>
          </p:cNvPicPr>
          <p:nvPr/>
        </p:nvPicPr>
        <p:blipFill>
          <a:blip r:embed="rId2"/>
          <a:srcRect l="24237" r="30941" b="-1"/>
          <a:stretch/>
        </p:blipFill>
        <p:spPr>
          <a:xfrm>
            <a:off x="7534654" y="10"/>
            <a:ext cx="4657345" cy="6857990"/>
          </a:xfrm>
          <a:prstGeom prst="rect">
            <a:avLst/>
          </a:prstGeom>
        </p:spPr>
      </p:pic>
    </p:spTree>
    <p:extLst>
      <p:ext uri="{BB962C8B-B14F-4D97-AF65-F5344CB8AC3E}">
        <p14:creationId xmlns:p14="http://schemas.microsoft.com/office/powerpoint/2010/main" val="2280203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65E23-F269-528C-CE4F-52AECA5842BA}"/>
              </a:ext>
            </a:extLst>
          </p:cNvPr>
          <p:cNvSpPr>
            <a:spLocks noGrp="1"/>
          </p:cNvSpPr>
          <p:nvPr>
            <p:ph type="title"/>
          </p:nvPr>
        </p:nvSpPr>
        <p:spPr>
          <a:xfrm>
            <a:off x="804672" y="978776"/>
            <a:ext cx="5925310" cy="1174991"/>
          </a:xfrm>
        </p:spPr>
        <p:txBody>
          <a:bodyPr>
            <a:normAutofit/>
          </a:bodyPr>
          <a:lstStyle/>
          <a:p>
            <a:r>
              <a:rPr lang="en-US" sz="1300" dirty="0"/>
              <a:t>2024: New computer vision techniques are developed for analyzing and interpreting environmental changes from satellite imagery, aiding in climate research</a:t>
            </a:r>
          </a:p>
        </p:txBody>
      </p:sp>
      <p:sp>
        <p:nvSpPr>
          <p:cNvPr id="3" name="Content Placeholder 2">
            <a:extLst>
              <a:ext uri="{FF2B5EF4-FFF2-40B4-BE49-F238E27FC236}">
                <a16:creationId xmlns:a16="http://schemas.microsoft.com/office/drawing/2014/main" id="{8B956EB0-247E-E1EB-DE59-38E08A1D8893}"/>
              </a:ext>
            </a:extLst>
          </p:cNvPr>
          <p:cNvSpPr>
            <a:spLocks noGrp="1"/>
          </p:cNvSpPr>
          <p:nvPr>
            <p:ph idx="1"/>
          </p:nvPr>
        </p:nvSpPr>
        <p:spPr>
          <a:xfrm>
            <a:off x="804672" y="2640692"/>
            <a:ext cx="5925310" cy="3255252"/>
          </a:xfrm>
        </p:spPr>
        <p:txBody>
          <a:bodyPr>
            <a:normAutofit/>
          </a:bodyPr>
          <a:lstStyle/>
          <a:p>
            <a:pPr marL="0" indent="0">
              <a:buNone/>
            </a:pPr>
            <a:r>
              <a:rPr lang="en-US" b="1" dirty="0"/>
              <a:t>Source:</a:t>
            </a:r>
            <a:endParaRPr lang="en-US" dirty="0"/>
          </a:p>
          <a:p>
            <a:pPr marL="0" indent="0">
              <a:buNone/>
            </a:pPr>
            <a:r>
              <a:rPr lang="en-US" dirty="0"/>
              <a:t>BMO-sponsored Vector AI toolkit uses computer vision techniques to help fight climate change - https://about.bmo.com/bmo-sponsored-vector-ai-toolkit-uses-computer-vision-techniques-to-help-fight-climate-change/</a:t>
            </a:r>
          </a:p>
          <a:p>
            <a:pPr marL="0" indent="0">
              <a:buNone/>
            </a:pPr>
            <a:r>
              <a:rPr lang="en-US" dirty="0"/>
              <a:t>https://arxiv.org/pdf/1910.11492</a:t>
            </a:r>
          </a:p>
          <a:p>
            <a:pPr marL="0" indent="0">
              <a:buNone/>
            </a:pPr>
            <a:r>
              <a:rPr lang="en-US" dirty="0"/>
              <a:t>https://openaccess.thecvf.com/content/WACV2024/papers/Rad_Vision_Transfo</a:t>
            </a:r>
          </a:p>
        </p:txBody>
      </p:sp>
      <p:pic>
        <p:nvPicPr>
          <p:cNvPr id="5" name="Picture 4" descr="A shadow of a large radio antenna">
            <a:extLst>
              <a:ext uri="{FF2B5EF4-FFF2-40B4-BE49-F238E27FC236}">
                <a16:creationId xmlns:a16="http://schemas.microsoft.com/office/drawing/2014/main" id="{285BD826-D74A-FE12-1F28-9A66419598AC}"/>
              </a:ext>
            </a:extLst>
          </p:cNvPr>
          <p:cNvPicPr>
            <a:picLocks noChangeAspect="1"/>
          </p:cNvPicPr>
          <p:nvPr/>
        </p:nvPicPr>
        <p:blipFill>
          <a:blip r:embed="rId2"/>
          <a:srcRect l="38668" r="15661" b="-2"/>
          <a:stretch/>
        </p:blipFill>
        <p:spPr>
          <a:xfrm>
            <a:off x="7534654" y="10"/>
            <a:ext cx="4657345" cy="6857990"/>
          </a:xfrm>
          <a:prstGeom prst="rect">
            <a:avLst/>
          </a:prstGeom>
        </p:spPr>
      </p:pic>
    </p:spTree>
    <p:extLst>
      <p:ext uri="{BB962C8B-B14F-4D97-AF65-F5344CB8AC3E}">
        <p14:creationId xmlns:p14="http://schemas.microsoft.com/office/powerpoint/2010/main" val="556599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4813-859C-69BC-259C-934B004C1077}"/>
              </a:ext>
            </a:extLst>
          </p:cNvPr>
          <p:cNvSpPr>
            <a:spLocks noGrp="1"/>
          </p:cNvSpPr>
          <p:nvPr>
            <p:ph type="title"/>
          </p:nvPr>
        </p:nvSpPr>
        <p:spPr>
          <a:xfrm>
            <a:off x="804672" y="964692"/>
            <a:ext cx="5894832" cy="1188720"/>
          </a:xfrm>
        </p:spPr>
        <p:txBody>
          <a:bodyPr>
            <a:normAutofit/>
          </a:bodyPr>
          <a:lstStyle/>
          <a:p>
            <a:r>
              <a:rPr lang="en-US" dirty="0"/>
              <a:t>Present and Beyond</a:t>
            </a:r>
          </a:p>
        </p:txBody>
      </p:sp>
      <p:sp>
        <p:nvSpPr>
          <p:cNvPr id="3" name="Content Placeholder 2">
            <a:extLst>
              <a:ext uri="{FF2B5EF4-FFF2-40B4-BE49-F238E27FC236}">
                <a16:creationId xmlns:a16="http://schemas.microsoft.com/office/drawing/2014/main" id="{73D6B30C-583D-42B0-C934-50593D1EB410}"/>
              </a:ext>
            </a:extLst>
          </p:cNvPr>
          <p:cNvSpPr>
            <a:spLocks noGrp="1"/>
          </p:cNvSpPr>
          <p:nvPr>
            <p:ph idx="1"/>
          </p:nvPr>
        </p:nvSpPr>
        <p:spPr>
          <a:xfrm>
            <a:off x="803243" y="2638044"/>
            <a:ext cx="5963317" cy="3263206"/>
          </a:xfrm>
        </p:spPr>
        <p:txBody>
          <a:bodyPr>
            <a:normAutofit/>
          </a:bodyPr>
          <a:lstStyle/>
          <a:p>
            <a:pPr marL="0" indent="0">
              <a:buNone/>
            </a:pPr>
            <a:r>
              <a:rPr lang="en-US" dirty="0"/>
              <a:t>As we look to the future, the potential for computer vision to revolutionize industries, improve our daily lives, and solve complex problems is limitless. Whether it's enhancing medical diagnostics, enabling autonomous vehicles, or fostering new forms of artistic expression, the impact of computer vision will only continue to expand.</a:t>
            </a:r>
          </a:p>
        </p:txBody>
      </p:sp>
      <p:sp>
        <p:nvSpPr>
          <p:cNvPr id="10" name="Rectangle 9">
            <a:extLst>
              <a:ext uri="{FF2B5EF4-FFF2-40B4-BE49-F238E27FC236}">
                <a16:creationId xmlns:a16="http://schemas.microsoft.com/office/drawing/2014/main" id="{A4CD5757-70DF-4A72-B8BA-D5E5ACAA8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EA93A49-7FC9-4173-84F4-14FF7005D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obot">
            <a:extLst>
              <a:ext uri="{FF2B5EF4-FFF2-40B4-BE49-F238E27FC236}">
                <a16:creationId xmlns:a16="http://schemas.microsoft.com/office/drawing/2014/main" id="{1D9369E9-DB3B-BCC4-711B-2A48C1CD0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5890" y="1768763"/>
            <a:ext cx="3328416" cy="3328416"/>
          </a:xfrm>
          <a:prstGeom prst="rect">
            <a:avLst/>
          </a:prstGeom>
        </p:spPr>
      </p:pic>
    </p:spTree>
    <p:extLst>
      <p:ext uri="{BB962C8B-B14F-4D97-AF65-F5344CB8AC3E}">
        <p14:creationId xmlns:p14="http://schemas.microsoft.com/office/powerpoint/2010/main" val="3349535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90D6-1058-72CB-954C-61EFD8C25ABF}"/>
              </a:ext>
            </a:extLst>
          </p:cNvPr>
          <p:cNvSpPr>
            <a:spLocks noGrp="1"/>
          </p:cNvSpPr>
          <p:nvPr>
            <p:ph type="title"/>
          </p:nvPr>
        </p:nvSpPr>
        <p:spPr>
          <a:xfrm>
            <a:off x="6900672" y="978776"/>
            <a:ext cx="4486656" cy="1174991"/>
          </a:xfrm>
        </p:spPr>
        <p:txBody>
          <a:bodyPr>
            <a:normAutofit/>
          </a:bodyPr>
          <a:lstStyle/>
          <a:p>
            <a:r>
              <a:rPr lang="en-US" sz="2400"/>
              <a:t>Thank You!</a:t>
            </a:r>
          </a:p>
        </p:txBody>
      </p:sp>
      <p:pic>
        <p:nvPicPr>
          <p:cNvPr id="5" name="Picture 4">
            <a:extLst>
              <a:ext uri="{FF2B5EF4-FFF2-40B4-BE49-F238E27FC236}">
                <a16:creationId xmlns:a16="http://schemas.microsoft.com/office/drawing/2014/main" id="{02BA0A79-005C-336F-93AD-B788D5A21CB8}"/>
              </a:ext>
            </a:extLst>
          </p:cNvPr>
          <p:cNvPicPr>
            <a:picLocks noChangeAspect="1"/>
          </p:cNvPicPr>
          <p:nvPr/>
        </p:nvPicPr>
        <p:blipFill>
          <a:blip r:embed="rId2"/>
          <a:srcRect l="30689" r="19388"/>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3A215BF2-F03D-48CA-9FDF-7F35D60A6DB6}"/>
              </a:ext>
            </a:extLst>
          </p:cNvPr>
          <p:cNvSpPr>
            <a:spLocks noGrp="1"/>
          </p:cNvSpPr>
          <p:nvPr>
            <p:ph idx="1"/>
          </p:nvPr>
        </p:nvSpPr>
        <p:spPr>
          <a:xfrm>
            <a:off x="6900672" y="2640692"/>
            <a:ext cx="4486656" cy="3255252"/>
          </a:xfrm>
        </p:spPr>
        <p:txBody>
          <a:bodyPr>
            <a:normAutofit/>
          </a:bodyPr>
          <a:lstStyle/>
          <a:p>
            <a:pPr marL="0" indent="0">
              <a:buNone/>
            </a:pPr>
            <a:r>
              <a:rPr lang="en-US" dirty="0"/>
              <a:t>Thank you for joining us on this journey through the pivotal moments in the history of computer vision. From the early days of machine perception to the cutting-edge advancements of today, we have seen how this field has evolved and transformed our world. We look forward to seeing what the future holds for computer vision.</a:t>
            </a:r>
          </a:p>
        </p:txBody>
      </p:sp>
    </p:spTree>
    <p:extLst>
      <p:ext uri="{BB962C8B-B14F-4D97-AF65-F5344CB8AC3E}">
        <p14:creationId xmlns:p14="http://schemas.microsoft.com/office/powerpoint/2010/main" val="165374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11DF-6FE6-81AD-9E5C-7C149D6945F6}"/>
              </a:ext>
            </a:extLst>
          </p:cNvPr>
          <p:cNvSpPr>
            <a:spLocks noGrp="1"/>
          </p:cNvSpPr>
          <p:nvPr>
            <p:ph type="title"/>
          </p:nvPr>
        </p:nvSpPr>
        <p:spPr/>
        <p:txBody>
          <a:bodyPr/>
          <a:lstStyle/>
          <a:p>
            <a:r>
              <a:rPr lang="en-US" dirty="0"/>
              <a:t>1959-Hubel and Wiesel’s Nobel Prize Winning Research on Cats </a:t>
            </a:r>
          </a:p>
        </p:txBody>
      </p:sp>
      <p:sp>
        <p:nvSpPr>
          <p:cNvPr id="3" name="Content Placeholder 2">
            <a:extLst>
              <a:ext uri="{FF2B5EF4-FFF2-40B4-BE49-F238E27FC236}">
                <a16:creationId xmlns:a16="http://schemas.microsoft.com/office/drawing/2014/main" id="{8B2600B0-B40A-6566-C9B0-870D1B322DE1}"/>
              </a:ext>
            </a:extLst>
          </p:cNvPr>
          <p:cNvSpPr>
            <a:spLocks noGrp="1"/>
          </p:cNvSpPr>
          <p:nvPr>
            <p:ph idx="1"/>
          </p:nvPr>
        </p:nvSpPr>
        <p:spPr/>
        <p:txBody>
          <a:bodyPr/>
          <a:lstStyle/>
          <a:p>
            <a:pPr marL="0" indent="0">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IBM traces the origin of computer vision to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1959</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when neurophysiologists David Hubel and Torsten Wiesel of Harvard Medical School, began experimenting on cats with the goal of gaining insight into the neurological responses of cats to visual stimuli. “They discovered that it responded first to hard edges or lines and specifically, this meant that image processing starts with simple shapes like straight edges.” </a:t>
            </a:r>
            <a:r>
              <a:rPr lang="en-US" sz="1800" kern="1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Valeriia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Kuka for</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Turing Post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states that “Hubel and Wiesel’s findings…uncovered the visual cortex’s hierarchical and modular organization.” </a:t>
            </a:r>
            <a:r>
              <a:rPr lang="en-US" sz="1800" kern="100" baseline="30000" dirty="0">
                <a:effectLst/>
                <a:latin typeface="Aptos" panose="020B0004020202020204" pitchFamily="34" charset="0"/>
                <a:ea typeface="Aptos" panose="020B0004020202020204" pitchFamily="34" charset="0"/>
                <a:cs typeface="Times New Roman" panose="02020603050405020304" pitchFamily="18" charset="0"/>
              </a:rPr>
              <a:t>[2]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
        <p:nvSpPr>
          <p:cNvPr id="4" name="TextBox 3">
            <a:extLst>
              <a:ext uri="{FF2B5EF4-FFF2-40B4-BE49-F238E27FC236}">
                <a16:creationId xmlns:a16="http://schemas.microsoft.com/office/drawing/2014/main" id="{DE82F108-E7FB-1081-C066-E7EEC2A9CC9E}"/>
              </a:ext>
            </a:extLst>
          </p:cNvPr>
          <p:cNvSpPr txBox="1"/>
          <p:nvPr/>
        </p:nvSpPr>
        <p:spPr>
          <a:xfrm>
            <a:off x="2371060" y="5390707"/>
            <a:ext cx="7772400" cy="646331"/>
          </a:xfrm>
          <a:prstGeom prst="rect">
            <a:avLst/>
          </a:prstGeom>
          <a:noFill/>
        </p:spPr>
        <p:txBody>
          <a:bodyPr wrap="square" rtlCol="0">
            <a:spAutoFit/>
          </a:bodyPr>
          <a:lstStyle/>
          <a:p>
            <a:r>
              <a:rPr lang="en-US" dirty="0"/>
              <a:t>Sources: [1]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https://www.ibm.com/topics/computer-vision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[2]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https://www.turingpost.com/p/cvhistory2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02905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5" y="209317"/>
            <a:ext cx="7729728" cy="1188720"/>
          </a:xfrm>
        </p:spPr>
        <p:txBody>
          <a:bodyPr/>
          <a:lstStyle/>
          <a:p>
            <a:r>
              <a:rPr lang="en-US" dirty="0"/>
              <a:t>1959-Hubel and Wiesel’s Nobel Prize Winning Research on Cats </a:t>
            </a:r>
          </a:p>
        </p:txBody>
      </p:sp>
      <p:pic>
        <p:nvPicPr>
          <p:cNvPr id="5" name="Content Placeholder 4" descr="A cat with an electronic device&#10;&#10;Description automatically generated">
            <a:extLst>
              <a:ext uri="{FF2B5EF4-FFF2-40B4-BE49-F238E27FC236}">
                <a16:creationId xmlns:a16="http://schemas.microsoft.com/office/drawing/2014/main" id="{06AF2DA2-3FAF-F34B-DEFB-82E913E06720}"/>
              </a:ext>
            </a:extLst>
          </p:cNvPr>
          <p:cNvPicPr>
            <a:picLocks noGrp="1" noChangeAspect="1"/>
          </p:cNvPicPr>
          <p:nvPr>
            <p:ph idx="1"/>
          </p:nvPr>
        </p:nvPicPr>
        <p:blipFill>
          <a:blip r:embed="rId2"/>
          <a:stretch>
            <a:fillRect/>
          </a:stretch>
        </p:blipFill>
        <p:spPr>
          <a:xfrm>
            <a:off x="2418520" y="1662552"/>
            <a:ext cx="7354957" cy="4412973"/>
          </a:xfrm>
        </p:spPr>
      </p:pic>
      <p:sp>
        <p:nvSpPr>
          <p:cNvPr id="6" name="TextBox 5">
            <a:extLst>
              <a:ext uri="{FF2B5EF4-FFF2-40B4-BE49-F238E27FC236}">
                <a16:creationId xmlns:a16="http://schemas.microsoft.com/office/drawing/2014/main" id="{264F6E40-D546-ED9F-3423-D831F2D35B62}"/>
              </a:ext>
            </a:extLst>
          </p:cNvPr>
          <p:cNvSpPr txBox="1"/>
          <p:nvPr/>
        </p:nvSpPr>
        <p:spPr>
          <a:xfrm>
            <a:off x="3087757" y="6294783"/>
            <a:ext cx="5870713" cy="369332"/>
          </a:xfrm>
          <a:prstGeom prst="rect">
            <a:avLst/>
          </a:prstGeom>
          <a:noFill/>
        </p:spPr>
        <p:txBody>
          <a:bodyPr wrap="square" rtlCol="0">
            <a:spAutoFit/>
          </a:bodyPr>
          <a:lstStyle/>
          <a:p>
            <a:r>
              <a:rPr lang="en-US" dirty="0"/>
              <a:t>Source: </a:t>
            </a:r>
            <a:r>
              <a:rPr lang="en-US" dirty="0">
                <a:hlinkClick r:id="rId3"/>
              </a:rPr>
              <a:t>https://</a:t>
            </a:r>
            <a:r>
              <a:rPr lang="en-US" dirty="0" err="1">
                <a:hlinkClick r:id="rId3"/>
              </a:rPr>
              <a:t>www.turingpost.com</a:t>
            </a:r>
            <a:r>
              <a:rPr lang="en-US" dirty="0">
                <a:hlinkClick r:id="rId3"/>
              </a:rPr>
              <a:t>/p/cvhistory2</a:t>
            </a:r>
            <a:endParaRPr lang="en-US" dirty="0"/>
          </a:p>
        </p:txBody>
      </p:sp>
    </p:spTree>
    <p:extLst>
      <p:ext uri="{BB962C8B-B14F-4D97-AF65-F5344CB8AC3E}">
        <p14:creationId xmlns:p14="http://schemas.microsoft.com/office/powerpoint/2010/main" val="158069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3928-A4E2-29D2-15C9-8D7DF3A7EC93}"/>
              </a:ext>
            </a:extLst>
          </p:cNvPr>
          <p:cNvSpPr>
            <a:spLocks noGrp="1"/>
          </p:cNvSpPr>
          <p:nvPr>
            <p:ph type="title"/>
          </p:nvPr>
        </p:nvSpPr>
        <p:spPr/>
        <p:txBody>
          <a:bodyPr/>
          <a:lstStyle/>
          <a:p>
            <a:r>
              <a:rPr lang="en-US" dirty="0"/>
              <a:t>1963- Larry Robert’s Thesis on Machine Perception</a:t>
            </a:r>
          </a:p>
        </p:txBody>
      </p:sp>
      <p:sp>
        <p:nvSpPr>
          <p:cNvPr id="3" name="Content Placeholder 2">
            <a:extLst>
              <a:ext uri="{FF2B5EF4-FFF2-40B4-BE49-F238E27FC236}">
                <a16:creationId xmlns:a16="http://schemas.microsoft.com/office/drawing/2014/main" id="{BDC508B6-959B-E0E9-EEB6-3964AA08CC51}"/>
              </a:ext>
            </a:extLst>
          </p:cNvPr>
          <p:cNvSpPr>
            <a:spLocks noGrp="1"/>
          </p:cNvSpPr>
          <p:nvPr>
            <p:ph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In </a:t>
            </a:r>
            <a:r>
              <a:rPr lang="en-US" sz="1800" b="1" dirty="0">
                <a:effectLst/>
                <a:latin typeface="Aptos" panose="020B0004020202020204" pitchFamily="34" charset="0"/>
                <a:ea typeface="Aptos" panose="020B0004020202020204" pitchFamily="34" charset="0"/>
                <a:cs typeface="Times New Roman" panose="02020603050405020304" pitchFamily="18" charset="0"/>
              </a:rPr>
              <a:t>1963</a:t>
            </a:r>
            <a:r>
              <a:rPr lang="en-US" sz="1800" dirty="0">
                <a:effectLst/>
                <a:latin typeface="Aptos" panose="020B0004020202020204" pitchFamily="34" charset="0"/>
                <a:ea typeface="Aptos" panose="020B0004020202020204" pitchFamily="34" charset="0"/>
                <a:cs typeface="Times New Roman" panose="02020603050405020304" pitchFamily="18" charset="0"/>
              </a:rPr>
              <a:t>, Larry Roberts at MIT published his thesis, “Machine Perception of Three-Dimensional Solids,” in which he “introduced algorithms that could reconstruct the three-dimensionality of a scene from a two-dimensional image. Robert’s thesis “marked a surge in interest in… ‘machine perception’  - the capability of a computer system to interpret data in a manner humans use their senses to relate to the world around them.” </a:t>
            </a:r>
            <a:r>
              <a:rPr lang="en-US" sz="1800" baseline="30000" dirty="0">
                <a:effectLst/>
                <a:latin typeface="Aptos" panose="020B0004020202020204" pitchFamily="34" charset="0"/>
                <a:ea typeface="Aptos" panose="020B0004020202020204" pitchFamily="34" charset="0"/>
                <a:cs typeface="Times New Roman" panose="02020603050405020304" pitchFamily="18" charset="0"/>
              </a:rPr>
              <a:t>[2] </a:t>
            </a:r>
          </a:p>
          <a:p>
            <a:endParaRPr lang="en-US" baseline="30000" dirty="0">
              <a:latin typeface="Aptos" panose="020B0004020202020204" pitchFamily="34" charset="0"/>
              <a:cs typeface="Times New Roman" panose="02020603050405020304" pitchFamily="18" charset="0"/>
            </a:endParaRPr>
          </a:p>
          <a:p>
            <a:pPr marL="0" indent="0">
              <a:buNone/>
            </a:pPr>
            <a:endParaRPr lang="en-US" dirty="0"/>
          </a:p>
        </p:txBody>
      </p:sp>
      <p:sp>
        <p:nvSpPr>
          <p:cNvPr id="5" name="TextBox 4">
            <a:extLst>
              <a:ext uri="{FF2B5EF4-FFF2-40B4-BE49-F238E27FC236}">
                <a16:creationId xmlns:a16="http://schemas.microsoft.com/office/drawing/2014/main" id="{E0B92E60-D2F8-40BB-3CF7-FE219D766151}"/>
              </a:ext>
            </a:extLst>
          </p:cNvPr>
          <p:cNvSpPr txBox="1"/>
          <p:nvPr/>
        </p:nvSpPr>
        <p:spPr>
          <a:xfrm>
            <a:off x="2817628" y="5135526"/>
            <a:ext cx="6783572" cy="369332"/>
          </a:xfrm>
          <a:prstGeom prst="rect">
            <a:avLst/>
          </a:prstGeom>
          <a:noFill/>
        </p:spPr>
        <p:txBody>
          <a:bodyPr wrap="square" rtlCol="0">
            <a:sp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Source:  </a:t>
            </a:r>
            <a:r>
              <a:rPr lang="en-US" sz="1800" u="sng" kern="100" dirty="0">
                <a:solidFill>
                  <a:srgbClr val="00B0F0"/>
                </a:solidFill>
                <a:effectLst/>
                <a:latin typeface="Aptos" panose="020B0004020202020204" pitchFamily="34"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https://www.turingpost.com/p/cvhistory2</a:t>
            </a:r>
            <a:endParaRPr lang="en-US" dirty="0"/>
          </a:p>
        </p:txBody>
      </p:sp>
    </p:spTree>
    <p:extLst>
      <p:ext uri="{BB962C8B-B14F-4D97-AF65-F5344CB8AC3E}">
        <p14:creationId xmlns:p14="http://schemas.microsoft.com/office/powerpoint/2010/main" val="1054783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61D9-E519-CFDC-A8FD-2100CD4636F1}"/>
              </a:ext>
            </a:extLst>
          </p:cNvPr>
          <p:cNvSpPr>
            <a:spLocks noGrp="1"/>
          </p:cNvSpPr>
          <p:nvPr>
            <p:ph type="title"/>
          </p:nvPr>
        </p:nvSpPr>
        <p:spPr>
          <a:xfrm>
            <a:off x="2231136" y="262326"/>
            <a:ext cx="7729728" cy="1188720"/>
          </a:xfrm>
        </p:spPr>
        <p:txBody>
          <a:bodyPr/>
          <a:lstStyle/>
          <a:p>
            <a:r>
              <a:rPr lang="en-US" dirty="0"/>
              <a:t>1963- Larry Robert’s Thesis on Machine Perception</a:t>
            </a:r>
          </a:p>
        </p:txBody>
      </p:sp>
      <p:pic>
        <p:nvPicPr>
          <p:cNvPr id="5" name="Content Placeholder 4" descr="A collage of different types of geometric shapes&#10;&#10;Description automatically generated">
            <a:extLst>
              <a:ext uri="{FF2B5EF4-FFF2-40B4-BE49-F238E27FC236}">
                <a16:creationId xmlns:a16="http://schemas.microsoft.com/office/drawing/2014/main" id="{0844547F-3323-6DA9-CA67-349004422D36}"/>
              </a:ext>
            </a:extLst>
          </p:cNvPr>
          <p:cNvPicPr>
            <a:picLocks noGrp="1" noChangeAspect="1"/>
          </p:cNvPicPr>
          <p:nvPr>
            <p:ph idx="1"/>
          </p:nvPr>
        </p:nvPicPr>
        <p:blipFill>
          <a:blip r:embed="rId2"/>
          <a:stretch>
            <a:fillRect/>
          </a:stretch>
        </p:blipFill>
        <p:spPr>
          <a:xfrm>
            <a:off x="3843130" y="1563757"/>
            <a:ext cx="4810540" cy="4492486"/>
          </a:xfrm>
        </p:spPr>
      </p:pic>
      <p:sp>
        <p:nvSpPr>
          <p:cNvPr id="6" name="TextBox 5">
            <a:extLst>
              <a:ext uri="{FF2B5EF4-FFF2-40B4-BE49-F238E27FC236}">
                <a16:creationId xmlns:a16="http://schemas.microsoft.com/office/drawing/2014/main" id="{5FA8BA07-9FBA-C2F9-51E7-E7F5CCDDCF32}"/>
              </a:ext>
            </a:extLst>
          </p:cNvPr>
          <p:cNvSpPr txBox="1"/>
          <p:nvPr/>
        </p:nvSpPr>
        <p:spPr>
          <a:xfrm>
            <a:off x="3074504" y="6414052"/>
            <a:ext cx="7381461" cy="369332"/>
          </a:xfrm>
          <a:prstGeom prst="rect">
            <a:avLst/>
          </a:prstGeom>
          <a:noFill/>
        </p:spPr>
        <p:txBody>
          <a:bodyPr wrap="square" rtlCol="0">
            <a:spAutoFit/>
          </a:bodyPr>
          <a:lstStyle/>
          <a:p>
            <a:r>
              <a:rPr lang="en-US" dirty="0"/>
              <a:t>Source:  </a:t>
            </a:r>
            <a:r>
              <a:rPr lang="en-US" dirty="0">
                <a:hlinkClick r:id="rId3"/>
              </a:rPr>
              <a:t>https://</a:t>
            </a:r>
            <a:r>
              <a:rPr lang="en-US" dirty="0" err="1">
                <a:hlinkClick r:id="rId3"/>
              </a:rPr>
              <a:t>www.turingpost.com</a:t>
            </a:r>
            <a:r>
              <a:rPr lang="en-US" dirty="0">
                <a:hlinkClick r:id="rId3"/>
              </a:rPr>
              <a:t>/p/cvhistory2</a:t>
            </a:r>
            <a:endParaRPr lang="en-US" dirty="0"/>
          </a:p>
        </p:txBody>
      </p:sp>
    </p:spTree>
    <p:extLst>
      <p:ext uri="{BB962C8B-B14F-4D97-AF65-F5344CB8AC3E}">
        <p14:creationId xmlns:p14="http://schemas.microsoft.com/office/powerpoint/2010/main" val="199185506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Parcel</Template>
  <TotalTime>2608</TotalTime>
  <Words>5281</Words>
  <Application>Microsoft Macintosh PowerPoint</Application>
  <PresentationFormat>Widescreen</PresentationFormat>
  <Paragraphs>242</Paragraphs>
  <Slides>59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Aptos</vt:lpstr>
      <vt:lpstr>Arial</vt:lpstr>
      <vt:lpstr>Gill Sans MT</vt:lpstr>
      <vt:lpstr>LatoWeb</vt:lpstr>
      <vt:lpstr>Times New Roman</vt:lpstr>
      <vt:lpstr>Parcel</vt:lpstr>
      <vt:lpstr>Historical Timeline of Computer Vision </vt:lpstr>
      <vt:lpstr>1957-First Digital Image Scanned</vt:lpstr>
      <vt:lpstr>1957-First Digital Image Scanned</vt:lpstr>
      <vt:lpstr>Late 1950’s- Frank Rosenblatt’s Perceptron</vt:lpstr>
      <vt:lpstr>Late 1950’s- Frank Rosenblatt’s Perceptron</vt:lpstr>
      <vt:lpstr>1959-Hubel and Wiesel’s Nobel Prize Winning Research on Cats </vt:lpstr>
      <vt:lpstr>1959-Hubel and Wiesel’s Nobel Prize Winning Research on Cats </vt:lpstr>
      <vt:lpstr>1963- Larry Robert’s Thesis on Machine Perception</vt:lpstr>
      <vt:lpstr>1963- Larry Robert’s Thesis on Machine Perception</vt:lpstr>
      <vt:lpstr>1966- The summer Vision ProJect</vt:lpstr>
      <vt:lpstr>1966- The summer Vision ProJect</vt:lpstr>
      <vt:lpstr>1974 – Optical Character Recognition (OCR)</vt:lpstr>
      <vt:lpstr>1974 – Optical Character Recognition (OCR)</vt:lpstr>
      <vt:lpstr>1976-1979 – Theory of Binocular Stereopsis </vt:lpstr>
      <vt:lpstr>1976-1979 – Theory of Binocular Stereopsis </vt:lpstr>
      <vt:lpstr>1979 - NeoCognitron</vt:lpstr>
      <vt:lpstr>1979 - NeoCognitron</vt:lpstr>
      <vt:lpstr>1986 – Canny Edge Detector</vt:lpstr>
      <vt:lpstr>1986 – Canny Edge Detector</vt:lpstr>
      <vt:lpstr>1988- Active Contour Model</vt:lpstr>
      <vt:lpstr>1989 - Backpropagation</vt:lpstr>
      <vt:lpstr>1989 - Backpropagation</vt:lpstr>
      <vt:lpstr>1991- Eignefaces Method for facial Recognition</vt:lpstr>
      <vt:lpstr>1998 Introduction of the Active Appearance Models (AAMs)</vt:lpstr>
      <vt:lpstr>2001: Introduction of the Viola-Jones Object Detection Framework </vt:lpstr>
      <vt:lpstr>2004: Invention of the Bag of Words Model for Image Classification</vt:lpstr>
      <vt:lpstr>2004: Introduction of SIFT (Scale-Invariant Feature Transform)</vt:lpstr>
      <vt:lpstr>2005: Introduction of the Histogram of Oriented Gradients (HOG) Descriptor</vt:lpstr>
      <vt:lpstr>2006: ImageNet Database Launch</vt:lpstr>
      <vt:lpstr>2006: Introduction of the Conditional Random Fields (CRFs) for Structured Prediction </vt:lpstr>
      <vt:lpstr>2009: Development of Deep Convolutional Neural Networks (CNNs) for Image Recognition</vt:lpstr>
      <vt:lpstr>2012: Alexnet Model</vt:lpstr>
      <vt:lpstr>2013: Region-based Convolutional Neural Network (R-CNN)</vt:lpstr>
      <vt:lpstr>2014: Google introduces the first neural network capable of generating captions for images</vt:lpstr>
      <vt:lpstr>2015: The development of the You Only Look Once (YOLO) algorithm</vt:lpstr>
      <vt:lpstr>2015: The ResNet model</vt:lpstr>
      <vt:lpstr>2016: AlphaGo</vt:lpstr>
      <vt:lpstr>2017-2018: Facebook releases the Detectron platform</vt:lpstr>
      <vt:lpstr>2018: Mask R-CNN</vt:lpstr>
      <vt:lpstr>2019: The introduction of transformers to computer vision</vt:lpstr>
      <vt:lpstr>  2020: The development of NeRF (Neural Radiance Fields) </vt:lpstr>
      <vt:lpstr>2021: Facebook AI Research (FAIR) releases the DINO model</vt:lpstr>
      <vt:lpstr>2021: The introduction of CLIP-based models by OpenAI</vt:lpstr>
      <vt:lpstr>2022: NVIDIA develops the Omniverse platform</vt:lpstr>
      <vt:lpstr>2022: The launch of OpenAI's DALL-E 2</vt:lpstr>
      <vt:lpstr>2022: Meta AI introduces a method for reconstructing 3D human avatars from a single 2D image using deep learning and computer vision.</vt:lpstr>
      <vt:lpstr>2023: The development of Meta's Segment Anything Model (SAM), which generalizes across segmentation tasks without fine-tuning.</vt:lpstr>
      <vt:lpstr>2023:The first successful application of quantum computing to solve certain problems in computer vision is demonstrated, opening new research avenues.</vt:lpstr>
      <vt:lpstr>2023: Researchers develop AI models capable of generating detailed images from very low-resolution inputs, setting a new standard for super-resolution.</vt:lpstr>
      <vt:lpstr>2024 - Advances in neural radiance fields (NeRF) enable real-time 3D scene reconstruction from sparse video data</vt:lpstr>
      <vt:lpstr>2024: AI-powered computer vision models achieve near-human performance in medical image diagnosis, reducing the need for human intervention</vt:lpstr>
      <vt:lpstr>2024: AI-based video editing tools that can automatically identify and enhance objects in video footage become commercially available</vt:lpstr>
      <vt:lpstr>2024: Research in computer vision achieves breakthroughs in understanding dynamic scenes, enabling better autonomous vehicle navigation</vt:lpstr>
      <vt:lpstr>2024: The development of bio-inspired vision algorithms allows for more efficient processing in edge devices, such as drones and robotics</vt:lpstr>
      <vt:lpstr>2024: AI-assisted art tools leveraging computer vision achieve widespread use among creative professionals, blending artistic creativity with computational power</vt:lpstr>
      <vt:lpstr>2024: Significant advancements in federated learning for computer vision improve privacy-preserving machine learning on edge devices</vt:lpstr>
      <vt:lpstr>2024: New computer vision techniques are developed for analyzing and interpreting environmental changes from satellite imagery, aiding in climate research</vt:lpstr>
      <vt:lpstr>Present and Beyond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Historical Timeline of Computer Vision </dc:title>
  <dc:creator>katherine.stanton-W210361913</dc:creator>
  <cp:lastModifiedBy>katherine.stanton-W210361913</cp:lastModifiedBy>
  <cp:revision>175</cp:revision>
  <dcterms:created xsi:type="dcterms:W3CDTF">2024-08-23T02:03:00Z</dcterms:created>
  <dcterms:modified xsi:type="dcterms:W3CDTF">2024-08-28T16:42:28Z</dcterms:modified>
</cp:coreProperties>
</file>